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handoutMasterIdLst>
    <p:handoutMasterId r:id="rId34"/>
  </p:handoutMasterIdLst>
  <p:sldIdLst>
    <p:sldId id="296" r:id="rId5"/>
    <p:sldId id="257" r:id="rId6"/>
    <p:sldId id="276" r:id="rId7"/>
    <p:sldId id="274" r:id="rId8"/>
    <p:sldId id="265" r:id="rId9"/>
    <p:sldId id="272" r:id="rId10"/>
    <p:sldId id="271" r:id="rId11"/>
    <p:sldId id="262" r:id="rId12"/>
    <p:sldId id="275" r:id="rId13"/>
    <p:sldId id="266" r:id="rId14"/>
    <p:sldId id="278" r:id="rId15"/>
    <p:sldId id="268" r:id="rId16"/>
    <p:sldId id="279" r:id="rId17"/>
    <p:sldId id="280" r:id="rId18"/>
    <p:sldId id="281" r:id="rId19"/>
    <p:sldId id="282" r:id="rId20"/>
    <p:sldId id="283" r:id="rId21"/>
    <p:sldId id="284" r:id="rId22"/>
    <p:sldId id="286" r:id="rId23"/>
    <p:sldId id="287" r:id="rId24"/>
    <p:sldId id="288" r:id="rId25"/>
    <p:sldId id="285" r:id="rId26"/>
    <p:sldId id="289" r:id="rId27"/>
    <p:sldId id="290" r:id="rId28"/>
    <p:sldId id="291" r:id="rId29"/>
    <p:sldId id="292" r:id="rId30"/>
    <p:sldId id="293" r:id="rId31"/>
    <p:sldId id="295" r:id="rId32"/>
    <p:sldId id="294" r:id="rId33"/>
  </p:sldIdLst>
  <p:sldSz cx="9144000" cy="6858000" type="screen4x3"/>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D18E15-71F6-4EA2-BE92-B79DB77E75D2}" v="9" dt="2025-09-10T18:11:11.0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69" autoAdjust="0"/>
    <p:restoredTop sz="94660"/>
  </p:normalViewPr>
  <p:slideViewPr>
    <p:cSldViewPr>
      <p:cViewPr varScale="1">
        <p:scale>
          <a:sx n="83" d="100"/>
          <a:sy n="83" d="100"/>
        </p:scale>
        <p:origin x="1454" y="77"/>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Nicholls" userId="4fcf0256-657b-496f-a692-e9f25b3009f0" providerId="ADAL" clId="{47D18E15-71F6-4EA2-BE92-B79DB77E75D2}"/>
    <pc:docChg chg="undo custSel delSld modSld">
      <pc:chgData name="Dan Nicholls" userId="4fcf0256-657b-496f-a692-e9f25b3009f0" providerId="ADAL" clId="{47D18E15-71F6-4EA2-BE92-B79DB77E75D2}" dt="2025-09-11T16:10:46.560" v="81" actId="20577"/>
      <pc:docMkLst>
        <pc:docMk/>
      </pc:docMkLst>
      <pc:sldChg chg="modSp mod">
        <pc:chgData name="Dan Nicholls" userId="4fcf0256-657b-496f-a692-e9f25b3009f0" providerId="ADAL" clId="{47D18E15-71F6-4EA2-BE92-B79DB77E75D2}" dt="2025-09-10T18:03:23.494" v="1" actId="1076"/>
        <pc:sldMkLst>
          <pc:docMk/>
          <pc:sldMk cId="1827616929" sldId="268"/>
        </pc:sldMkLst>
        <pc:spChg chg="mod">
          <ac:chgData name="Dan Nicholls" userId="4fcf0256-657b-496f-a692-e9f25b3009f0" providerId="ADAL" clId="{47D18E15-71F6-4EA2-BE92-B79DB77E75D2}" dt="2025-09-10T18:03:23.494" v="1" actId="1076"/>
          <ac:spMkLst>
            <pc:docMk/>
            <pc:sldMk cId="1827616929" sldId="268"/>
            <ac:spMk id="2" creationId="{00000000-0000-0000-0000-000000000000}"/>
          </ac:spMkLst>
        </pc:spChg>
      </pc:sldChg>
      <pc:sldChg chg="modSp mod">
        <pc:chgData name="Dan Nicholls" userId="4fcf0256-657b-496f-a692-e9f25b3009f0" providerId="ADAL" clId="{47D18E15-71F6-4EA2-BE92-B79DB77E75D2}" dt="2025-09-11T16:10:46.560" v="81" actId="20577"/>
        <pc:sldMkLst>
          <pc:docMk/>
          <pc:sldMk cId="3578030419" sldId="275"/>
        </pc:sldMkLst>
        <pc:spChg chg="mod">
          <ac:chgData name="Dan Nicholls" userId="4fcf0256-657b-496f-a692-e9f25b3009f0" providerId="ADAL" clId="{47D18E15-71F6-4EA2-BE92-B79DB77E75D2}" dt="2025-09-11T16:10:46.560" v="81" actId="20577"/>
          <ac:spMkLst>
            <pc:docMk/>
            <pc:sldMk cId="3578030419" sldId="275"/>
            <ac:spMk id="2" creationId="{00000000-0000-0000-0000-000000000000}"/>
          </ac:spMkLst>
        </pc:spChg>
      </pc:sldChg>
      <pc:sldChg chg="del">
        <pc:chgData name="Dan Nicholls" userId="4fcf0256-657b-496f-a692-e9f25b3009f0" providerId="ADAL" clId="{47D18E15-71F6-4EA2-BE92-B79DB77E75D2}" dt="2025-09-11T14:18:08.898" v="77" actId="2696"/>
        <pc:sldMkLst>
          <pc:docMk/>
          <pc:sldMk cId="4112383552" sldId="277"/>
        </pc:sldMkLst>
      </pc:sldChg>
      <pc:sldChg chg="modSp mod">
        <pc:chgData name="Dan Nicholls" userId="4fcf0256-657b-496f-a692-e9f25b3009f0" providerId="ADAL" clId="{47D18E15-71F6-4EA2-BE92-B79DB77E75D2}" dt="2025-09-10T18:03:27.910" v="2" actId="1076"/>
        <pc:sldMkLst>
          <pc:docMk/>
          <pc:sldMk cId="516046128" sldId="279"/>
        </pc:sldMkLst>
        <pc:picChg chg="mod">
          <ac:chgData name="Dan Nicholls" userId="4fcf0256-657b-496f-a692-e9f25b3009f0" providerId="ADAL" clId="{47D18E15-71F6-4EA2-BE92-B79DB77E75D2}" dt="2025-09-10T18:03:27.910" v="2" actId="1076"/>
          <ac:picMkLst>
            <pc:docMk/>
            <pc:sldMk cId="516046128" sldId="279"/>
            <ac:picMk id="2" creationId="{00000000-0000-0000-0000-000000000000}"/>
          </ac:picMkLst>
        </pc:picChg>
      </pc:sldChg>
      <pc:sldChg chg="modSp mod">
        <pc:chgData name="Dan Nicholls" userId="4fcf0256-657b-496f-a692-e9f25b3009f0" providerId="ADAL" clId="{47D18E15-71F6-4EA2-BE92-B79DB77E75D2}" dt="2025-09-10T18:03:41.444" v="3" actId="1076"/>
        <pc:sldMkLst>
          <pc:docMk/>
          <pc:sldMk cId="3604952671" sldId="281"/>
        </pc:sldMkLst>
        <pc:picChg chg="mod">
          <ac:chgData name="Dan Nicholls" userId="4fcf0256-657b-496f-a692-e9f25b3009f0" providerId="ADAL" clId="{47D18E15-71F6-4EA2-BE92-B79DB77E75D2}" dt="2025-09-10T18:03:41.444" v="3" actId="1076"/>
          <ac:picMkLst>
            <pc:docMk/>
            <pc:sldMk cId="3604952671" sldId="281"/>
            <ac:picMk id="6" creationId="{6F9CE580-222D-6187-4DB4-2982E34A5728}"/>
          </ac:picMkLst>
        </pc:picChg>
      </pc:sldChg>
      <pc:sldChg chg="modSp mod">
        <pc:chgData name="Dan Nicholls" userId="4fcf0256-657b-496f-a692-e9f25b3009f0" providerId="ADAL" clId="{47D18E15-71F6-4EA2-BE92-B79DB77E75D2}" dt="2025-09-10T18:06:04.348" v="11" actId="207"/>
        <pc:sldMkLst>
          <pc:docMk/>
          <pc:sldMk cId="1865349436" sldId="282"/>
        </pc:sldMkLst>
        <pc:spChg chg="mod">
          <ac:chgData name="Dan Nicholls" userId="4fcf0256-657b-496f-a692-e9f25b3009f0" providerId="ADAL" clId="{47D18E15-71F6-4EA2-BE92-B79DB77E75D2}" dt="2025-09-10T18:06:04.348" v="11" actId="207"/>
          <ac:spMkLst>
            <pc:docMk/>
            <pc:sldMk cId="1865349436" sldId="282"/>
            <ac:spMk id="2" creationId="{00000000-0000-0000-0000-000000000000}"/>
          </ac:spMkLst>
        </pc:spChg>
        <pc:picChg chg="mod">
          <ac:chgData name="Dan Nicholls" userId="4fcf0256-657b-496f-a692-e9f25b3009f0" providerId="ADAL" clId="{47D18E15-71F6-4EA2-BE92-B79DB77E75D2}" dt="2025-09-10T18:05:58.097" v="10" actId="1076"/>
          <ac:picMkLst>
            <pc:docMk/>
            <pc:sldMk cId="1865349436" sldId="282"/>
            <ac:picMk id="3" creationId="{00000000-0000-0000-0000-000000000000}"/>
          </ac:picMkLst>
        </pc:picChg>
      </pc:sldChg>
      <pc:sldChg chg="modSp mod">
        <pc:chgData name="Dan Nicholls" userId="4fcf0256-657b-496f-a692-e9f25b3009f0" providerId="ADAL" clId="{47D18E15-71F6-4EA2-BE92-B79DB77E75D2}" dt="2025-09-10T18:06:20.843" v="12" actId="1076"/>
        <pc:sldMkLst>
          <pc:docMk/>
          <pc:sldMk cId="2520915049" sldId="283"/>
        </pc:sldMkLst>
        <pc:spChg chg="mod">
          <ac:chgData name="Dan Nicholls" userId="4fcf0256-657b-496f-a692-e9f25b3009f0" providerId="ADAL" clId="{47D18E15-71F6-4EA2-BE92-B79DB77E75D2}" dt="2025-09-10T18:06:20.843" v="12" actId="1076"/>
          <ac:spMkLst>
            <pc:docMk/>
            <pc:sldMk cId="2520915049" sldId="283"/>
            <ac:spMk id="3" creationId="{00000000-0000-0000-0000-000000000000}"/>
          </ac:spMkLst>
        </pc:spChg>
      </pc:sldChg>
      <pc:sldChg chg="modSp mod">
        <pc:chgData name="Dan Nicholls" userId="4fcf0256-657b-496f-a692-e9f25b3009f0" providerId="ADAL" clId="{47D18E15-71F6-4EA2-BE92-B79DB77E75D2}" dt="2025-09-10T18:06:55.197" v="13" actId="14100"/>
        <pc:sldMkLst>
          <pc:docMk/>
          <pc:sldMk cId="3273164803" sldId="284"/>
        </pc:sldMkLst>
        <pc:picChg chg="mod">
          <ac:chgData name="Dan Nicholls" userId="4fcf0256-657b-496f-a692-e9f25b3009f0" providerId="ADAL" clId="{47D18E15-71F6-4EA2-BE92-B79DB77E75D2}" dt="2025-09-10T18:06:55.197" v="13" actId="14100"/>
          <ac:picMkLst>
            <pc:docMk/>
            <pc:sldMk cId="3273164803" sldId="284"/>
            <ac:picMk id="2" creationId="{00000000-0000-0000-0000-000000000000}"/>
          </ac:picMkLst>
        </pc:picChg>
      </pc:sldChg>
      <pc:sldChg chg="addSp delSp modSp mod">
        <pc:chgData name="Dan Nicholls" userId="4fcf0256-657b-496f-a692-e9f25b3009f0" providerId="ADAL" clId="{47D18E15-71F6-4EA2-BE92-B79DB77E75D2}" dt="2025-09-10T18:10:01.482" v="22" actId="1076"/>
        <pc:sldMkLst>
          <pc:docMk/>
          <pc:sldMk cId="2218662970" sldId="289"/>
        </pc:sldMkLst>
        <pc:graphicFrameChg chg="del modGraphic">
          <ac:chgData name="Dan Nicholls" userId="4fcf0256-657b-496f-a692-e9f25b3009f0" providerId="ADAL" clId="{47D18E15-71F6-4EA2-BE92-B79DB77E75D2}" dt="2025-09-10T18:09:48.944" v="15" actId="478"/>
          <ac:graphicFrameMkLst>
            <pc:docMk/>
            <pc:sldMk cId="2218662970" sldId="289"/>
            <ac:graphicFrameMk id="4" creationId="{76B22DBB-081E-FCA1-4B28-FB670779860D}"/>
          </ac:graphicFrameMkLst>
        </pc:graphicFrameChg>
        <pc:picChg chg="add mod">
          <ac:chgData name="Dan Nicholls" userId="4fcf0256-657b-496f-a692-e9f25b3009f0" providerId="ADAL" clId="{47D18E15-71F6-4EA2-BE92-B79DB77E75D2}" dt="2025-09-10T18:10:01.482" v="22" actId="1076"/>
          <ac:picMkLst>
            <pc:docMk/>
            <pc:sldMk cId="2218662970" sldId="289"/>
            <ac:picMk id="1026" creationId="{0EBDE8F6-3C04-E1C2-2E4F-292B2FFC4E99}"/>
          </ac:picMkLst>
        </pc:picChg>
        <pc:picChg chg="add mod">
          <ac:chgData name="Dan Nicholls" userId="4fcf0256-657b-496f-a692-e9f25b3009f0" providerId="ADAL" clId="{47D18E15-71F6-4EA2-BE92-B79DB77E75D2}" dt="2025-09-10T18:09:54.316" v="18"/>
          <ac:picMkLst>
            <pc:docMk/>
            <pc:sldMk cId="2218662970" sldId="289"/>
            <ac:picMk id="1028" creationId="{F0B033CF-57F9-4FA5-0CDB-5D1C62D5471A}"/>
          </ac:picMkLst>
        </pc:picChg>
      </pc:sldChg>
      <pc:sldChg chg="modSp mod">
        <pc:chgData name="Dan Nicholls" userId="4fcf0256-657b-496f-a692-e9f25b3009f0" providerId="ADAL" clId="{47D18E15-71F6-4EA2-BE92-B79DB77E75D2}" dt="2025-09-10T18:10:16.605" v="23" actId="14100"/>
        <pc:sldMkLst>
          <pc:docMk/>
          <pc:sldMk cId="529278216" sldId="290"/>
        </pc:sldMkLst>
        <pc:picChg chg="mod">
          <ac:chgData name="Dan Nicholls" userId="4fcf0256-657b-496f-a692-e9f25b3009f0" providerId="ADAL" clId="{47D18E15-71F6-4EA2-BE92-B79DB77E75D2}" dt="2025-09-10T18:10:16.605" v="23" actId="14100"/>
          <ac:picMkLst>
            <pc:docMk/>
            <pc:sldMk cId="529278216" sldId="290"/>
            <ac:picMk id="2" creationId="{00000000-0000-0000-0000-000000000000}"/>
          </ac:picMkLst>
        </pc:picChg>
      </pc:sldChg>
      <pc:sldChg chg="addSp modSp mod">
        <pc:chgData name="Dan Nicholls" userId="4fcf0256-657b-496f-a692-e9f25b3009f0" providerId="ADAL" clId="{47D18E15-71F6-4EA2-BE92-B79DB77E75D2}" dt="2025-09-10T18:11:27.273" v="37" actId="1076"/>
        <pc:sldMkLst>
          <pc:docMk/>
          <pc:sldMk cId="1334409528" sldId="291"/>
        </pc:sldMkLst>
        <pc:spChg chg="mod">
          <ac:chgData name="Dan Nicholls" userId="4fcf0256-657b-496f-a692-e9f25b3009f0" providerId="ADAL" clId="{47D18E15-71F6-4EA2-BE92-B79DB77E75D2}" dt="2025-09-10T18:10:27.099" v="25" actId="1076"/>
          <ac:spMkLst>
            <pc:docMk/>
            <pc:sldMk cId="1334409528" sldId="291"/>
            <ac:spMk id="2" creationId="{00000000-0000-0000-0000-000000000000}"/>
          </ac:spMkLst>
        </pc:spChg>
        <pc:spChg chg="add mod">
          <ac:chgData name="Dan Nicholls" userId="4fcf0256-657b-496f-a692-e9f25b3009f0" providerId="ADAL" clId="{47D18E15-71F6-4EA2-BE92-B79DB77E75D2}" dt="2025-09-10T18:10:56.813" v="33" actId="1076"/>
          <ac:spMkLst>
            <pc:docMk/>
            <pc:sldMk cId="1334409528" sldId="291"/>
            <ac:spMk id="4" creationId="{C4A8DFCB-07F6-B1ED-897F-134F24BB64A6}"/>
          </ac:spMkLst>
        </pc:spChg>
        <pc:spChg chg="add mod">
          <ac:chgData name="Dan Nicholls" userId="4fcf0256-657b-496f-a692-e9f25b3009f0" providerId="ADAL" clId="{47D18E15-71F6-4EA2-BE92-B79DB77E75D2}" dt="2025-09-10T18:11:27.273" v="37" actId="1076"/>
          <ac:spMkLst>
            <pc:docMk/>
            <pc:sldMk cId="1334409528" sldId="291"/>
            <ac:spMk id="5" creationId="{853C29C2-5410-5A79-7295-E4B4C60B5595}"/>
          </ac:spMkLst>
        </pc:spChg>
        <pc:picChg chg="mod">
          <ac:chgData name="Dan Nicholls" userId="4fcf0256-657b-496f-a692-e9f25b3009f0" providerId="ADAL" clId="{47D18E15-71F6-4EA2-BE92-B79DB77E75D2}" dt="2025-09-10T18:11:16.710" v="36" actId="1076"/>
          <ac:picMkLst>
            <pc:docMk/>
            <pc:sldMk cId="1334409528" sldId="291"/>
            <ac:picMk id="3" creationId="{00000000-0000-0000-0000-000000000000}"/>
          </ac:picMkLst>
        </pc:picChg>
      </pc:sldChg>
      <pc:sldChg chg="modSp mod">
        <pc:chgData name="Dan Nicholls" userId="4fcf0256-657b-496f-a692-e9f25b3009f0" providerId="ADAL" clId="{47D18E15-71F6-4EA2-BE92-B79DB77E75D2}" dt="2025-09-10T18:13:00.033" v="76" actId="1076"/>
        <pc:sldMkLst>
          <pc:docMk/>
          <pc:sldMk cId="2380606818" sldId="294"/>
        </pc:sldMkLst>
        <pc:spChg chg="mod">
          <ac:chgData name="Dan Nicholls" userId="4fcf0256-657b-496f-a692-e9f25b3009f0" providerId="ADAL" clId="{47D18E15-71F6-4EA2-BE92-B79DB77E75D2}" dt="2025-09-10T18:13:00.033" v="76" actId="1076"/>
          <ac:spMkLst>
            <pc:docMk/>
            <pc:sldMk cId="2380606818" sldId="294"/>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1" tIns="48301" rIns="96601" bIns="48301" rtlCol="0"/>
          <a:lstStyle>
            <a:lvl1pPr algn="l">
              <a:defRPr sz="1300"/>
            </a:lvl1pPr>
          </a:lstStyle>
          <a:p>
            <a:endParaRPr lang="en-GB"/>
          </a:p>
        </p:txBody>
      </p:sp>
      <p:sp>
        <p:nvSpPr>
          <p:cNvPr id="3" name="Date Placeholder 2"/>
          <p:cNvSpPr>
            <a:spLocks noGrp="1"/>
          </p:cNvSpPr>
          <p:nvPr>
            <p:ph type="dt" sz="quarter" idx="1"/>
          </p:nvPr>
        </p:nvSpPr>
        <p:spPr>
          <a:xfrm>
            <a:off x="3901698" y="0"/>
            <a:ext cx="2984871" cy="502676"/>
          </a:xfrm>
          <a:prstGeom prst="rect">
            <a:avLst/>
          </a:prstGeom>
        </p:spPr>
        <p:txBody>
          <a:bodyPr vert="horz" lIns="96601" tIns="48301" rIns="96601" bIns="48301" rtlCol="0"/>
          <a:lstStyle>
            <a:lvl1pPr algn="r">
              <a:defRPr sz="1300"/>
            </a:lvl1pPr>
          </a:lstStyle>
          <a:p>
            <a:fld id="{53ACE559-B420-41EC-880C-06DADFF87E6C}" type="datetimeFigureOut">
              <a:rPr lang="en-GB" smtClean="0"/>
              <a:t>11/09/2025</a:t>
            </a:fld>
            <a:endParaRPr lang="en-GB"/>
          </a:p>
        </p:txBody>
      </p:sp>
      <p:sp>
        <p:nvSpPr>
          <p:cNvPr id="4" name="Footer Placeholder 3"/>
          <p:cNvSpPr>
            <a:spLocks noGrp="1"/>
          </p:cNvSpPr>
          <p:nvPr>
            <p:ph type="ftr" sz="quarter" idx="2"/>
          </p:nvPr>
        </p:nvSpPr>
        <p:spPr>
          <a:xfrm>
            <a:off x="0" y="9516040"/>
            <a:ext cx="2984871" cy="502675"/>
          </a:xfrm>
          <a:prstGeom prst="rect">
            <a:avLst/>
          </a:prstGeom>
        </p:spPr>
        <p:txBody>
          <a:bodyPr vert="horz" lIns="96601" tIns="48301" rIns="96601" bIns="48301" rtlCol="0" anchor="b"/>
          <a:lstStyle>
            <a:lvl1pPr algn="l">
              <a:defRPr sz="1300"/>
            </a:lvl1pPr>
          </a:lstStyle>
          <a:p>
            <a:endParaRPr lang="en-GB"/>
          </a:p>
        </p:txBody>
      </p:sp>
      <p:sp>
        <p:nvSpPr>
          <p:cNvPr id="5" name="Slide Number Placeholder 4"/>
          <p:cNvSpPr>
            <a:spLocks noGrp="1"/>
          </p:cNvSpPr>
          <p:nvPr>
            <p:ph type="sldNum" sz="quarter" idx="3"/>
          </p:nvPr>
        </p:nvSpPr>
        <p:spPr>
          <a:xfrm>
            <a:off x="3901698" y="9516040"/>
            <a:ext cx="2984871" cy="502675"/>
          </a:xfrm>
          <a:prstGeom prst="rect">
            <a:avLst/>
          </a:prstGeom>
        </p:spPr>
        <p:txBody>
          <a:bodyPr vert="horz" lIns="96601" tIns="48301" rIns="96601" bIns="48301" rtlCol="0" anchor="b"/>
          <a:lstStyle>
            <a:lvl1pPr algn="r">
              <a:defRPr sz="1300"/>
            </a:lvl1pPr>
          </a:lstStyle>
          <a:p>
            <a:fld id="{E37DF4FB-5BC3-4E7C-A113-ED902D74AD13}" type="slidenum">
              <a:rPr lang="en-GB" smtClean="0"/>
              <a:t>‹#›</a:t>
            </a:fld>
            <a:endParaRPr lang="en-GB"/>
          </a:p>
        </p:txBody>
      </p:sp>
    </p:spTree>
    <p:extLst>
      <p:ext uri="{BB962C8B-B14F-4D97-AF65-F5344CB8AC3E}">
        <p14:creationId xmlns:p14="http://schemas.microsoft.com/office/powerpoint/2010/main" val="181216035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85F2E9-A1B6-4289-86AC-3C79A37D474A}" type="datetimeFigureOut">
              <a:rPr lang="en-GB" smtClean="0"/>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0A7684-7AB3-4B54-8E50-6AAD366D97E9}" type="slidenum">
              <a:rPr lang="en-GB" smtClean="0"/>
              <a:t>‹#›</a:t>
            </a:fld>
            <a:endParaRPr lang="en-GB"/>
          </a:p>
        </p:txBody>
      </p:sp>
    </p:spTree>
    <p:extLst>
      <p:ext uri="{BB962C8B-B14F-4D97-AF65-F5344CB8AC3E}">
        <p14:creationId xmlns:p14="http://schemas.microsoft.com/office/powerpoint/2010/main" val="2158194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85F2E9-A1B6-4289-86AC-3C79A37D474A}" type="datetimeFigureOut">
              <a:rPr lang="en-GB" smtClean="0"/>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0A7684-7AB3-4B54-8E50-6AAD366D97E9}" type="slidenum">
              <a:rPr lang="en-GB" smtClean="0"/>
              <a:t>‹#›</a:t>
            </a:fld>
            <a:endParaRPr lang="en-GB"/>
          </a:p>
        </p:txBody>
      </p:sp>
    </p:spTree>
    <p:extLst>
      <p:ext uri="{BB962C8B-B14F-4D97-AF65-F5344CB8AC3E}">
        <p14:creationId xmlns:p14="http://schemas.microsoft.com/office/powerpoint/2010/main" val="1350860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85F2E9-A1B6-4289-86AC-3C79A37D474A}" type="datetimeFigureOut">
              <a:rPr lang="en-GB" smtClean="0"/>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0A7684-7AB3-4B54-8E50-6AAD366D97E9}" type="slidenum">
              <a:rPr lang="en-GB" smtClean="0"/>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0993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85F2E9-A1B6-4289-86AC-3C79A37D474A}" type="datetimeFigureOut">
              <a:rPr lang="en-GB" smtClean="0"/>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0A7684-7AB3-4B54-8E50-6AAD366D97E9}" type="slidenum">
              <a:rPr lang="en-GB" smtClean="0"/>
              <a:t>‹#›</a:t>
            </a:fld>
            <a:endParaRPr lang="en-GB"/>
          </a:p>
        </p:txBody>
      </p:sp>
    </p:spTree>
    <p:extLst>
      <p:ext uri="{BB962C8B-B14F-4D97-AF65-F5344CB8AC3E}">
        <p14:creationId xmlns:p14="http://schemas.microsoft.com/office/powerpoint/2010/main" val="3731355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85F2E9-A1B6-4289-86AC-3C79A37D474A}" type="datetimeFigureOut">
              <a:rPr lang="en-GB" smtClean="0"/>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0A7684-7AB3-4B54-8E50-6AAD366D97E9}" type="slidenum">
              <a:rPr lang="en-GB" smtClean="0"/>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43942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85F2E9-A1B6-4289-86AC-3C79A37D474A}" type="datetimeFigureOut">
              <a:rPr lang="en-GB" smtClean="0"/>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0A7684-7AB3-4B54-8E50-6AAD366D97E9}" type="slidenum">
              <a:rPr lang="en-GB" smtClean="0"/>
              <a:t>‹#›</a:t>
            </a:fld>
            <a:endParaRPr lang="en-GB"/>
          </a:p>
        </p:txBody>
      </p:sp>
    </p:spTree>
    <p:extLst>
      <p:ext uri="{BB962C8B-B14F-4D97-AF65-F5344CB8AC3E}">
        <p14:creationId xmlns:p14="http://schemas.microsoft.com/office/powerpoint/2010/main" val="3649511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85F2E9-A1B6-4289-86AC-3C79A37D474A}" type="datetimeFigureOut">
              <a:rPr lang="en-GB" smtClean="0"/>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0A7684-7AB3-4B54-8E50-6AAD366D97E9}" type="slidenum">
              <a:rPr lang="en-GB" smtClean="0"/>
              <a:t>‹#›</a:t>
            </a:fld>
            <a:endParaRPr lang="en-GB"/>
          </a:p>
        </p:txBody>
      </p:sp>
    </p:spTree>
    <p:extLst>
      <p:ext uri="{BB962C8B-B14F-4D97-AF65-F5344CB8AC3E}">
        <p14:creationId xmlns:p14="http://schemas.microsoft.com/office/powerpoint/2010/main" val="1777409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85F2E9-A1B6-4289-86AC-3C79A37D474A}" type="datetimeFigureOut">
              <a:rPr lang="en-GB" smtClean="0"/>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0A7684-7AB3-4B54-8E50-6AAD366D97E9}" type="slidenum">
              <a:rPr lang="en-GB" smtClean="0"/>
              <a:t>‹#›</a:t>
            </a:fld>
            <a:endParaRPr lang="en-GB"/>
          </a:p>
        </p:txBody>
      </p:sp>
    </p:spTree>
    <p:extLst>
      <p:ext uri="{BB962C8B-B14F-4D97-AF65-F5344CB8AC3E}">
        <p14:creationId xmlns:p14="http://schemas.microsoft.com/office/powerpoint/2010/main" val="2330216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85F2E9-A1B6-4289-86AC-3C79A37D474A}" type="datetimeFigureOut">
              <a:rPr lang="en-GB" smtClean="0"/>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0A7684-7AB3-4B54-8E50-6AAD366D97E9}" type="slidenum">
              <a:rPr lang="en-GB" smtClean="0"/>
              <a:t>‹#›</a:t>
            </a:fld>
            <a:endParaRPr lang="en-GB"/>
          </a:p>
        </p:txBody>
      </p:sp>
    </p:spTree>
    <p:extLst>
      <p:ext uri="{BB962C8B-B14F-4D97-AF65-F5344CB8AC3E}">
        <p14:creationId xmlns:p14="http://schemas.microsoft.com/office/powerpoint/2010/main" val="3567775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85F2E9-A1B6-4289-86AC-3C79A37D474A}" type="datetimeFigureOut">
              <a:rPr lang="en-GB" smtClean="0"/>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0A7684-7AB3-4B54-8E50-6AAD366D97E9}" type="slidenum">
              <a:rPr lang="en-GB" smtClean="0"/>
              <a:t>‹#›</a:t>
            </a:fld>
            <a:endParaRPr lang="en-GB"/>
          </a:p>
        </p:txBody>
      </p:sp>
    </p:spTree>
    <p:extLst>
      <p:ext uri="{BB962C8B-B14F-4D97-AF65-F5344CB8AC3E}">
        <p14:creationId xmlns:p14="http://schemas.microsoft.com/office/powerpoint/2010/main" val="23247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85F2E9-A1B6-4289-86AC-3C79A37D474A}" type="datetimeFigureOut">
              <a:rPr lang="en-GB" smtClean="0"/>
              <a:t>11/09/2025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0A7684-7AB3-4B54-8E50-6AAD366D97E9}" type="slidenum">
              <a:rPr lang="en-GB" smtClean="0"/>
              <a:t>‹#›</a:t>
            </a:fld>
            <a:endParaRPr lang="en-GB"/>
          </a:p>
        </p:txBody>
      </p:sp>
    </p:spTree>
    <p:extLst>
      <p:ext uri="{BB962C8B-B14F-4D97-AF65-F5344CB8AC3E}">
        <p14:creationId xmlns:p14="http://schemas.microsoft.com/office/powerpoint/2010/main" val="3271748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85F2E9-A1B6-4289-86AC-3C79A37D474A}" type="datetimeFigureOut">
              <a:rPr lang="en-GB" smtClean="0"/>
              <a:t>11/09/2025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C0A7684-7AB3-4B54-8E50-6AAD366D97E9}" type="slidenum">
              <a:rPr lang="en-GB" smtClean="0"/>
              <a:t>‹#›</a:t>
            </a:fld>
            <a:endParaRPr lang="en-GB"/>
          </a:p>
        </p:txBody>
      </p:sp>
    </p:spTree>
    <p:extLst>
      <p:ext uri="{BB962C8B-B14F-4D97-AF65-F5344CB8AC3E}">
        <p14:creationId xmlns:p14="http://schemas.microsoft.com/office/powerpoint/2010/main" val="3889288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85F2E9-A1B6-4289-86AC-3C79A37D474A}" type="datetimeFigureOut">
              <a:rPr lang="en-GB" smtClean="0"/>
              <a:t>11/09/2025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C0A7684-7AB3-4B54-8E50-6AAD366D97E9}" type="slidenum">
              <a:rPr lang="en-GB" smtClean="0"/>
              <a:t>‹#›</a:t>
            </a:fld>
            <a:endParaRPr lang="en-GB"/>
          </a:p>
        </p:txBody>
      </p:sp>
    </p:spTree>
    <p:extLst>
      <p:ext uri="{BB962C8B-B14F-4D97-AF65-F5344CB8AC3E}">
        <p14:creationId xmlns:p14="http://schemas.microsoft.com/office/powerpoint/2010/main" val="3748671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85F2E9-A1B6-4289-86AC-3C79A37D474A}" type="datetimeFigureOut">
              <a:rPr lang="en-GB" smtClean="0"/>
              <a:t>11/09/2025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C0A7684-7AB3-4B54-8E50-6AAD366D97E9}" type="slidenum">
              <a:rPr lang="en-GB" smtClean="0"/>
              <a:t>‹#›</a:t>
            </a:fld>
            <a:endParaRPr lang="en-GB"/>
          </a:p>
        </p:txBody>
      </p:sp>
    </p:spTree>
    <p:extLst>
      <p:ext uri="{BB962C8B-B14F-4D97-AF65-F5344CB8AC3E}">
        <p14:creationId xmlns:p14="http://schemas.microsoft.com/office/powerpoint/2010/main" val="67716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F85F2E9-A1B6-4289-86AC-3C79A37D474A}" type="datetimeFigureOut">
              <a:rPr lang="en-GB" smtClean="0"/>
              <a:t>11/09/2025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0A7684-7AB3-4B54-8E50-6AAD366D97E9}" type="slidenum">
              <a:rPr lang="en-GB" smtClean="0"/>
              <a:t>‹#›</a:t>
            </a:fld>
            <a:endParaRPr lang="en-GB"/>
          </a:p>
        </p:txBody>
      </p:sp>
    </p:spTree>
    <p:extLst>
      <p:ext uri="{BB962C8B-B14F-4D97-AF65-F5344CB8AC3E}">
        <p14:creationId xmlns:p14="http://schemas.microsoft.com/office/powerpoint/2010/main" val="3687517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F85F2E9-A1B6-4289-86AC-3C79A37D474A}" type="datetimeFigureOut">
              <a:rPr lang="en-GB" smtClean="0"/>
              <a:t>11/09/2025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0A7684-7AB3-4B54-8E50-6AAD366D97E9}" type="slidenum">
              <a:rPr lang="en-GB" smtClean="0"/>
              <a:t>‹#›</a:t>
            </a:fld>
            <a:endParaRPr lang="en-GB"/>
          </a:p>
        </p:txBody>
      </p:sp>
    </p:spTree>
    <p:extLst>
      <p:ext uri="{BB962C8B-B14F-4D97-AF65-F5344CB8AC3E}">
        <p14:creationId xmlns:p14="http://schemas.microsoft.com/office/powerpoint/2010/main" val="3102174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F85F2E9-A1B6-4289-86AC-3C79A37D474A}" type="datetimeFigureOut">
              <a:rPr lang="en-GB" smtClean="0"/>
              <a:t>11/09/2025</a:t>
            </a:fld>
            <a:endParaRPr lang="en-GB"/>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5C0A7684-7AB3-4B54-8E50-6AAD366D97E9}" type="slidenum">
              <a:rPr lang="en-GB" smtClean="0"/>
              <a:t>‹#›</a:t>
            </a:fld>
            <a:endParaRPr lang="en-GB"/>
          </a:p>
        </p:txBody>
      </p:sp>
    </p:spTree>
    <p:extLst>
      <p:ext uri="{BB962C8B-B14F-4D97-AF65-F5344CB8AC3E}">
        <p14:creationId xmlns:p14="http://schemas.microsoft.com/office/powerpoint/2010/main" val="631708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BAB6A-E771-C0F8-10C0-9E303E2E2D0F}"/>
              </a:ext>
            </a:extLst>
          </p:cNvPr>
          <p:cNvSpPr>
            <a:spLocks noGrp="1"/>
          </p:cNvSpPr>
          <p:nvPr>
            <p:ph type="ctrTitle"/>
          </p:nvPr>
        </p:nvSpPr>
        <p:spPr>
          <a:xfrm>
            <a:off x="1259632" y="2492896"/>
            <a:ext cx="6408712" cy="1646302"/>
          </a:xfrm>
        </p:spPr>
        <p:txBody>
          <a:bodyPr/>
          <a:lstStyle/>
          <a:p>
            <a:pPr algn="ctr"/>
            <a:r>
              <a:rPr lang="en-US" dirty="0">
                <a:solidFill>
                  <a:srgbClr val="0070C0"/>
                </a:solidFill>
              </a:rPr>
              <a:t>Welcome to Year 6 Parent meeting</a:t>
            </a:r>
            <a:endParaRPr lang="en-GB" dirty="0">
              <a:solidFill>
                <a:srgbClr val="0070C0"/>
              </a:solidFill>
            </a:endParaRPr>
          </a:p>
        </p:txBody>
      </p:sp>
    </p:spTree>
    <p:extLst>
      <p:ext uri="{BB962C8B-B14F-4D97-AF65-F5344CB8AC3E}">
        <p14:creationId xmlns:p14="http://schemas.microsoft.com/office/powerpoint/2010/main" val="1220497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08104" y="476672"/>
            <a:ext cx="50405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ed Rectangle 2"/>
          <p:cNvSpPr/>
          <p:nvPr/>
        </p:nvSpPr>
        <p:spPr>
          <a:xfrm>
            <a:off x="5508104" y="404664"/>
            <a:ext cx="504056" cy="360040"/>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 name="TextBox 4"/>
          <p:cNvSpPr txBox="1"/>
          <p:nvPr/>
        </p:nvSpPr>
        <p:spPr>
          <a:xfrm>
            <a:off x="552168" y="99503"/>
            <a:ext cx="5328592" cy="707886"/>
          </a:xfrm>
          <a:prstGeom prst="rect">
            <a:avLst/>
          </a:prstGeom>
          <a:noFill/>
        </p:spPr>
        <p:txBody>
          <a:bodyPr wrap="square" rtlCol="0">
            <a:spAutoFit/>
          </a:bodyPr>
          <a:lstStyle/>
          <a:p>
            <a:r>
              <a:rPr lang="en-GB" sz="4000" dirty="0">
                <a:solidFill>
                  <a:srgbClr val="FF0000"/>
                </a:solidFill>
                <a:latin typeface="NTPreCursive" panose="03000400000000000000" pitchFamily="66" charset="0"/>
              </a:rPr>
              <a:t>Example clothing list </a:t>
            </a:r>
          </a:p>
        </p:txBody>
      </p:sp>
      <p:sp>
        <p:nvSpPr>
          <p:cNvPr id="4" name="Rectangle 3"/>
          <p:cNvSpPr/>
          <p:nvPr/>
        </p:nvSpPr>
        <p:spPr>
          <a:xfrm>
            <a:off x="5292080" y="764704"/>
            <a:ext cx="43204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4">
            <a:extLst>
              <a:ext uri="{FF2B5EF4-FFF2-40B4-BE49-F238E27FC236}">
                <a16:creationId xmlns:a16="http://schemas.microsoft.com/office/drawing/2014/main" id="{8D5C590D-D168-8252-493A-4E33C84B8663}"/>
              </a:ext>
            </a:extLst>
          </p:cNvPr>
          <p:cNvGrpSpPr>
            <a:grpSpLocks noChangeAspect="1"/>
          </p:cNvGrpSpPr>
          <p:nvPr/>
        </p:nvGrpSpPr>
        <p:grpSpPr bwMode="auto">
          <a:xfrm>
            <a:off x="755650" y="765175"/>
            <a:ext cx="6477000" cy="5991226"/>
            <a:chOff x="476" y="482"/>
            <a:chExt cx="4080" cy="3774"/>
          </a:xfrm>
        </p:grpSpPr>
        <p:sp>
          <p:nvSpPr>
            <p:cNvPr id="8" name="AutoShape 3">
              <a:extLst>
                <a:ext uri="{FF2B5EF4-FFF2-40B4-BE49-F238E27FC236}">
                  <a16:creationId xmlns:a16="http://schemas.microsoft.com/office/drawing/2014/main" id="{F90ED0D7-D6C2-FC28-F3C1-F2E8D3048E88}"/>
                </a:ext>
              </a:extLst>
            </p:cNvPr>
            <p:cNvSpPr>
              <a:spLocks noChangeAspect="1" noChangeArrowheads="1" noTextEdit="1"/>
            </p:cNvSpPr>
            <p:nvPr/>
          </p:nvSpPr>
          <p:spPr bwMode="auto">
            <a:xfrm>
              <a:off x="476" y="482"/>
              <a:ext cx="4080" cy="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Rectangle 5">
              <a:extLst>
                <a:ext uri="{FF2B5EF4-FFF2-40B4-BE49-F238E27FC236}">
                  <a16:creationId xmlns:a16="http://schemas.microsoft.com/office/drawing/2014/main" id="{A8CB3468-C5C6-BBFE-D61D-AA918E2F488E}"/>
                </a:ext>
              </a:extLst>
            </p:cNvPr>
            <p:cNvSpPr>
              <a:spLocks noChangeArrowheads="1"/>
            </p:cNvSpPr>
            <p:nvPr/>
          </p:nvSpPr>
          <p:spPr bwMode="auto">
            <a:xfrm>
              <a:off x="1713" y="518"/>
              <a:ext cx="5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6">
              <a:extLst>
                <a:ext uri="{FF2B5EF4-FFF2-40B4-BE49-F238E27FC236}">
                  <a16:creationId xmlns:a16="http://schemas.microsoft.com/office/drawing/2014/main" id="{57BF3ADE-A3CB-2149-DE00-D86669845B21}"/>
                </a:ext>
              </a:extLst>
            </p:cNvPr>
            <p:cNvSpPr>
              <a:spLocks noChangeArrowheads="1"/>
            </p:cNvSpPr>
            <p:nvPr/>
          </p:nvSpPr>
          <p:spPr bwMode="auto">
            <a:xfrm>
              <a:off x="1735" y="484"/>
              <a:ext cx="72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SassoonPrimaryInfant" pitchFamily="2" charset="0"/>
                </a:rPr>
                <a:t>Laches Wood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7">
              <a:extLst>
                <a:ext uri="{FF2B5EF4-FFF2-40B4-BE49-F238E27FC236}">
                  <a16:creationId xmlns:a16="http://schemas.microsoft.com/office/drawing/2014/main" id="{8E85938F-7C55-DAF7-466F-48A1CC786C5A}"/>
                </a:ext>
              </a:extLst>
            </p:cNvPr>
            <p:cNvSpPr>
              <a:spLocks noChangeArrowheads="1"/>
            </p:cNvSpPr>
            <p:nvPr/>
          </p:nvSpPr>
          <p:spPr bwMode="auto">
            <a:xfrm>
              <a:off x="2433" y="484"/>
              <a:ext cx="6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8">
              <a:extLst>
                <a:ext uri="{FF2B5EF4-FFF2-40B4-BE49-F238E27FC236}">
                  <a16:creationId xmlns:a16="http://schemas.microsoft.com/office/drawing/2014/main" id="{82204C6D-8D93-AFAC-B45B-E679A310732E}"/>
                </a:ext>
              </a:extLst>
            </p:cNvPr>
            <p:cNvSpPr>
              <a:spLocks noChangeArrowheads="1"/>
            </p:cNvSpPr>
            <p:nvPr/>
          </p:nvSpPr>
          <p:spPr bwMode="auto">
            <a:xfrm>
              <a:off x="2470" y="484"/>
              <a:ext cx="58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SassoonPrimaryInfant" pitchFamily="2" charset="0"/>
                </a:rPr>
                <a:t>Residential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9">
              <a:extLst>
                <a:ext uri="{FF2B5EF4-FFF2-40B4-BE49-F238E27FC236}">
                  <a16:creationId xmlns:a16="http://schemas.microsoft.com/office/drawing/2014/main" id="{963450B5-8C81-6A34-5FC8-2FD31780FA74}"/>
                </a:ext>
              </a:extLst>
            </p:cNvPr>
            <p:cNvSpPr>
              <a:spLocks noChangeArrowheads="1"/>
            </p:cNvSpPr>
            <p:nvPr/>
          </p:nvSpPr>
          <p:spPr bwMode="auto">
            <a:xfrm>
              <a:off x="3326" y="484"/>
              <a:ext cx="6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0">
              <a:extLst>
                <a:ext uri="{FF2B5EF4-FFF2-40B4-BE49-F238E27FC236}">
                  <a16:creationId xmlns:a16="http://schemas.microsoft.com/office/drawing/2014/main" id="{2E646665-1D5A-881D-7417-59DB86168D15}"/>
                </a:ext>
              </a:extLst>
            </p:cNvPr>
            <p:cNvSpPr>
              <a:spLocks noChangeArrowheads="1"/>
            </p:cNvSpPr>
            <p:nvPr/>
          </p:nvSpPr>
          <p:spPr bwMode="auto">
            <a:xfrm>
              <a:off x="1735" y="605"/>
              <a:ext cx="1591"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11">
              <a:extLst>
                <a:ext uri="{FF2B5EF4-FFF2-40B4-BE49-F238E27FC236}">
                  <a16:creationId xmlns:a16="http://schemas.microsoft.com/office/drawing/2014/main" id="{F7F5483A-365B-11AE-775F-5C1BCE4CCE02}"/>
                </a:ext>
              </a:extLst>
            </p:cNvPr>
            <p:cNvSpPr>
              <a:spLocks noChangeArrowheads="1"/>
            </p:cNvSpPr>
            <p:nvPr/>
          </p:nvSpPr>
          <p:spPr bwMode="auto">
            <a:xfrm>
              <a:off x="2183" y="624"/>
              <a:ext cx="70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SassoonPrimaryInfant" pitchFamily="2" charset="0"/>
                </a:rPr>
                <a:t>Clothing List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Rectangle 12">
              <a:extLst>
                <a:ext uri="{FF2B5EF4-FFF2-40B4-BE49-F238E27FC236}">
                  <a16:creationId xmlns:a16="http://schemas.microsoft.com/office/drawing/2014/main" id="{955DDE1F-9014-D63D-8772-06FBBB67A015}"/>
                </a:ext>
              </a:extLst>
            </p:cNvPr>
            <p:cNvSpPr>
              <a:spLocks noChangeArrowheads="1"/>
            </p:cNvSpPr>
            <p:nvPr/>
          </p:nvSpPr>
          <p:spPr bwMode="auto">
            <a:xfrm>
              <a:off x="2857" y="624"/>
              <a:ext cx="6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E2AF9DC5-185B-4737-698A-F1866B92DE8C}"/>
                </a:ext>
              </a:extLst>
            </p:cNvPr>
            <p:cNvSpPr>
              <a:spLocks noChangeArrowheads="1"/>
            </p:cNvSpPr>
            <p:nvPr/>
          </p:nvSpPr>
          <p:spPr bwMode="auto">
            <a:xfrm>
              <a:off x="2183" y="745"/>
              <a:ext cx="674"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Rectangle 14">
              <a:extLst>
                <a:ext uri="{FF2B5EF4-FFF2-40B4-BE49-F238E27FC236}">
                  <a16:creationId xmlns:a16="http://schemas.microsoft.com/office/drawing/2014/main" id="{1059BBFD-1218-32AA-0F3A-AA6209753B39}"/>
                </a:ext>
              </a:extLst>
            </p:cNvPr>
            <p:cNvSpPr>
              <a:spLocks noChangeArrowheads="1"/>
            </p:cNvSpPr>
            <p:nvPr/>
          </p:nvSpPr>
          <p:spPr bwMode="auto">
            <a:xfrm>
              <a:off x="2171" y="763"/>
              <a:ext cx="48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Case/holdall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15">
              <a:extLst>
                <a:ext uri="{FF2B5EF4-FFF2-40B4-BE49-F238E27FC236}">
                  <a16:creationId xmlns:a16="http://schemas.microsoft.com/office/drawing/2014/main" id="{14BB325C-FA10-D24A-E8B2-0F54E81815C4}"/>
                </a:ext>
              </a:extLst>
            </p:cNvPr>
            <p:cNvSpPr>
              <a:spLocks noChangeArrowheads="1"/>
            </p:cNvSpPr>
            <p:nvPr/>
          </p:nvSpPr>
          <p:spPr bwMode="auto">
            <a:xfrm>
              <a:off x="2633" y="763"/>
              <a:ext cx="4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66AA64EE-2E8D-0591-F27B-A10DCBFC0291}"/>
                </a:ext>
              </a:extLst>
            </p:cNvPr>
            <p:cNvSpPr>
              <a:spLocks noChangeArrowheads="1"/>
            </p:cNvSpPr>
            <p:nvPr/>
          </p:nvSpPr>
          <p:spPr bwMode="auto">
            <a:xfrm>
              <a:off x="2656" y="763"/>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17">
              <a:extLst>
                <a:ext uri="{FF2B5EF4-FFF2-40B4-BE49-F238E27FC236}">
                  <a16:creationId xmlns:a16="http://schemas.microsoft.com/office/drawing/2014/main" id="{595A4C74-410C-ADA7-FB06-C18F270D1233}"/>
                </a:ext>
              </a:extLst>
            </p:cNvPr>
            <p:cNvSpPr>
              <a:spLocks noChangeArrowheads="1"/>
            </p:cNvSpPr>
            <p:nvPr/>
          </p:nvSpPr>
          <p:spPr bwMode="auto">
            <a:xfrm>
              <a:off x="2683" y="763"/>
              <a:ext cx="20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small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Rectangle 18">
              <a:extLst>
                <a:ext uri="{FF2B5EF4-FFF2-40B4-BE49-F238E27FC236}">
                  <a16:creationId xmlns:a16="http://schemas.microsoft.com/office/drawing/2014/main" id="{05D636BC-CC33-4A70-4D5D-BB73CFA532E4}"/>
                </a:ext>
              </a:extLst>
            </p:cNvPr>
            <p:cNvSpPr>
              <a:spLocks noChangeArrowheads="1"/>
            </p:cNvSpPr>
            <p:nvPr/>
          </p:nvSpPr>
          <p:spPr bwMode="auto">
            <a:xfrm>
              <a:off x="2866" y="763"/>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19">
              <a:extLst>
                <a:ext uri="{FF2B5EF4-FFF2-40B4-BE49-F238E27FC236}">
                  <a16:creationId xmlns:a16="http://schemas.microsoft.com/office/drawing/2014/main" id="{5F817583-F581-0FC7-4C6C-768F2040D358}"/>
                </a:ext>
              </a:extLst>
            </p:cNvPr>
            <p:cNvSpPr>
              <a:spLocks noChangeArrowheads="1"/>
            </p:cNvSpPr>
            <p:nvPr/>
          </p:nvSpPr>
          <p:spPr bwMode="auto">
            <a:xfrm>
              <a:off x="1941" y="873"/>
              <a:ext cx="64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Waterproof coat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20">
              <a:extLst>
                <a:ext uri="{FF2B5EF4-FFF2-40B4-BE49-F238E27FC236}">
                  <a16:creationId xmlns:a16="http://schemas.microsoft.com/office/drawing/2014/main" id="{D2774337-18F1-4847-DBFC-5C7E5A796BFD}"/>
                </a:ext>
              </a:extLst>
            </p:cNvPr>
            <p:cNvSpPr>
              <a:spLocks noChangeArrowheads="1"/>
            </p:cNvSpPr>
            <p:nvPr/>
          </p:nvSpPr>
          <p:spPr bwMode="auto">
            <a:xfrm>
              <a:off x="2558" y="873"/>
              <a:ext cx="56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(this is a must!)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21">
              <a:extLst>
                <a:ext uri="{FF2B5EF4-FFF2-40B4-BE49-F238E27FC236}">
                  <a16:creationId xmlns:a16="http://schemas.microsoft.com/office/drawing/2014/main" id="{823A4C8F-6F3E-89ED-7F7E-DF8E5307CB7A}"/>
                </a:ext>
              </a:extLst>
            </p:cNvPr>
            <p:cNvSpPr>
              <a:spLocks noChangeArrowheads="1"/>
            </p:cNvSpPr>
            <p:nvPr/>
          </p:nvSpPr>
          <p:spPr bwMode="auto">
            <a:xfrm>
              <a:off x="3099" y="873"/>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22">
              <a:extLst>
                <a:ext uri="{FF2B5EF4-FFF2-40B4-BE49-F238E27FC236}">
                  <a16:creationId xmlns:a16="http://schemas.microsoft.com/office/drawing/2014/main" id="{3D600FA1-4E7E-5779-9BE7-A3D5A35D6DAD}"/>
                </a:ext>
              </a:extLst>
            </p:cNvPr>
            <p:cNvSpPr>
              <a:spLocks noChangeArrowheads="1"/>
            </p:cNvSpPr>
            <p:nvPr/>
          </p:nvSpPr>
          <p:spPr bwMode="auto">
            <a:xfrm>
              <a:off x="2558" y="963"/>
              <a:ext cx="54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Rectangle 23">
              <a:extLst>
                <a:ext uri="{FF2B5EF4-FFF2-40B4-BE49-F238E27FC236}">
                  <a16:creationId xmlns:a16="http://schemas.microsoft.com/office/drawing/2014/main" id="{E44BDF2E-B872-B977-97D1-D64C1D2D35F4}"/>
                </a:ext>
              </a:extLst>
            </p:cNvPr>
            <p:cNvSpPr>
              <a:spLocks noChangeArrowheads="1"/>
            </p:cNvSpPr>
            <p:nvPr/>
          </p:nvSpPr>
          <p:spPr bwMode="auto">
            <a:xfrm>
              <a:off x="1962" y="980"/>
              <a:ext cx="64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Outdoor trainers/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4">
              <a:extLst>
                <a:ext uri="{FF2B5EF4-FFF2-40B4-BE49-F238E27FC236}">
                  <a16:creationId xmlns:a16="http://schemas.microsoft.com/office/drawing/2014/main" id="{1C484E94-06DD-5E99-59C8-1DFE6C2C9FED}"/>
                </a:ext>
              </a:extLst>
            </p:cNvPr>
            <p:cNvSpPr>
              <a:spLocks noChangeArrowheads="1"/>
            </p:cNvSpPr>
            <p:nvPr/>
          </p:nvSpPr>
          <p:spPr bwMode="auto">
            <a:xfrm>
              <a:off x="2583" y="980"/>
              <a:ext cx="54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walking boots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Rectangle 25">
              <a:extLst>
                <a:ext uri="{FF2B5EF4-FFF2-40B4-BE49-F238E27FC236}">
                  <a16:creationId xmlns:a16="http://schemas.microsoft.com/office/drawing/2014/main" id="{16BBE69C-2782-E49D-A66B-58491A2D2E11}"/>
                </a:ext>
              </a:extLst>
            </p:cNvPr>
            <p:cNvSpPr>
              <a:spLocks noChangeArrowheads="1"/>
            </p:cNvSpPr>
            <p:nvPr/>
          </p:nvSpPr>
          <p:spPr bwMode="auto">
            <a:xfrm>
              <a:off x="3103" y="980"/>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26">
              <a:extLst>
                <a:ext uri="{FF2B5EF4-FFF2-40B4-BE49-F238E27FC236}">
                  <a16:creationId xmlns:a16="http://schemas.microsoft.com/office/drawing/2014/main" id="{73574F80-ECA2-BE3E-C7C5-D6BA1594F2B3}"/>
                </a:ext>
              </a:extLst>
            </p:cNvPr>
            <p:cNvSpPr>
              <a:spLocks noChangeArrowheads="1"/>
            </p:cNvSpPr>
            <p:nvPr/>
          </p:nvSpPr>
          <p:spPr bwMode="auto">
            <a:xfrm>
              <a:off x="2125" y="1087"/>
              <a:ext cx="55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Indoor trainers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Rectangle 27">
              <a:extLst>
                <a:ext uri="{FF2B5EF4-FFF2-40B4-BE49-F238E27FC236}">
                  <a16:creationId xmlns:a16="http://schemas.microsoft.com/office/drawing/2014/main" id="{5704EEF2-BDE1-3059-EFE6-0A362A1D0CAF}"/>
                </a:ext>
              </a:extLst>
            </p:cNvPr>
            <p:cNvSpPr>
              <a:spLocks noChangeArrowheads="1"/>
            </p:cNvSpPr>
            <p:nvPr/>
          </p:nvSpPr>
          <p:spPr bwMode="auto">
            <a:xfrm>
              <a:off x="2654" y="1087"/>
              <a:ext cx="28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/pumps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Rectangle 28">
              <a:extLst>
                <a:ext uri="{FF2B5EF4-FFF2-40B4-BE49-F238E27FC236}">
                  <a16:creationId xmlns:a16="http://schemas.microsoft.com/office/drawing/2014/main" id="{6F2074D1-A2AE-DFAB-BFC6-96AC3ECD374B}"/>
                </a:ext>
              </a:extLst>
            </p:cNvPr>
            <p:cNvSpPr>
              <a:spLocks noChangeArrowheads="1"/>
            </p:cNvSpPr>
            <p:nvPr/>
          </p:nvSpPr>
          <p:spPr bwMode="auto">
            <a:xfrm>
              <a:off x="2914" y="1087"/>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29">
              <a:extLst>
                <a:ext uri="{FF2B5EF4-FFF2-40B4-BE49-F238E27FC236}">
                  <a16:creationId xmlns:a16="http://schemas.microsoft.com/office/drawing/2014/main" id="{28B345D1-5F52-691E-0CF3-C309F5115FDD}"/>
                </a:ext>
              </a:extLst>
            </p:cNvPr>
            <p:cNvSpPr>
              <a:spLocks noChangeArrowheads="1"/>
            </p:cNvSpPr>
            <p:nvPr/>
          </p:nvSpPr>
          <p:spPr bwMode="auto">
            <a:xfrm>
              <a:off x="2939" y="1087"/>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Rectangle 30">
              <a:extLst>
                <a:ext uri="{FF2B5EF4-FFF2-40B4-BE49-F238E27FC236}">
                  <a16:creationId xmlns:a16="http://schemas.microsoft.com/office/drawing/2014/main" id="{9AEAB746-03D1-B34F-DDB6-16DD5F1F5E32}"/>
                </a:ext>
              </a:extLst>
            </p:cNvPr>
            <p:cNvSpPr>
              <a:spLocks noChangeArrowheads="1"/>
            </p:cNvSpPr>
            <p:nvPr/>
          </p:nvSpPr>
          <p:spPr bwMode="auto">
            <a:xfrm>
              <a:off x="1931" y="1195"/>
              <a:ext cx="7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Rectangle 31">
              <a:extLst>
                <a:ext uri="{FF2B5EF4-FFF2-40B4-BE49-F238E27FC236}">
                  <a16:creationId xmlns:a16="http://schemas.microsoft.com/office/drawing/2014/main" id="{DF0E2506-93E0-A347-1B32-3B73716742C6}"/>
                </a:ext>
              </a:extLst>
            </p:cNvPr>
            <p:cNvSpPr>
              <a:spLocks noChangeArrowheads="1"/>
            </p:cNvSpPr>
            <p:nvPr/>
          </p:nvSpPr>
          <p:spPr bwMode="auto">
            <a:xfrm>
              <a:off x="1979" y="1195"/>
              <a:ext cx="4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Rectangle 32">
              <a:extLst>
                <a:ext uri="{FF2B5EF4-FFF2-40B4-BE49-F238E27FC236}">
                  <a16:creationId xmlns:a16="http://schemas.microsoft.com/office/drawing/2014/main" id="{AEEB8E76-9146-BAAA-A2B4-D6038A8B20B8}"/>
                </a:ext>
              </a:extLst>
            </p:cNvPr>
            <p:cNvSpPr>
              <a:spLocks noChangeArrowheads="1"/>
            </p:cNvSpPr>
            <p:nvPr/>
          </p:nvSpPr>
          <p:spPr bwMode="auto">
            <a:xfrm>
              <a:off x="2002" y="1195"/>
              <a:ext cx="87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shirts/long sleeved tops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Rectangle 33">
              <a:extLst>
                <a:ext uri="{FF2B5EF4-FFF2-40B4-BE49-F238E27FC236}">
                  <a16:creationId xmlns:a16="http://schemas.microsoft.com/office/drawing/2014/main" id="{9875D0FB-6268-7387-D37D-EECD6A470F06}"/>
                </a:ext>
              </a:extLst>
            </p:cNvPr>
            <p:cNvSpPr>
              <a:spLocks noChangeArrowheads="1"/>
            </p:cNvSpPr>
            <p:nvPr/>
          </p:nvSpPr>
          <p:spPr bwMode="auto">
            <a:xfrm>
              <a:off x="2855" y="1195"/>
              <a:ext cx="28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(layers)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Rectangle 34">
              <a:extLst>
                <a:ext uri="{FF2B5EF4-FFF2-40B4-BE49-F238E27FC236}">
                  <a16:creationId xmlns:a16="http://schemas.microsoft.com/office/drawing/2014/main" id="{5A5DA7D5-00E4-D304-7357-F888E3E9D243}"/>
                </a:ext>
              </a:extLst>
            </p:cNvPr>
            <p:cNvSpPr>
              <a:spLocks noChangeArrowheads="1"/>
            </p:cNvSpPr>
            <p:nvPr/>
          </p:nvSpPr>
          <p:spPr bwMode="auto">
            <a:xfrm>
              <a:off x="3107" y="1195"/>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Rectangle 35">
              <a:extLst>
                <a:ext uri="{FF2B5EF4-FFF2-40B4-BE49-F238E27FC236}">
                  <a16:creationId xmlns:a16="http://schemas.microsoft.com/office/drawing/2014/main" id="{4DE281AF-D42A-1933-29C0-41978E80FF6E}"/>
                </a:ext>
              </a:extLst>
            </p:cNvPr>
            <p:cNvSpPr>
              <a:spLocks noChangeArrowheads="1"/>
            </p:cNvSpPr>
            <p:nvPr/>
          </p:nvSpPr>
          <p:spPr bwMode="auto">
            <a:xfrm>
              <a:off x="2062" y="1302"/>
              <a:ext cx="68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Tracksuit bottoms/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36">
              <a:extLst>
                <a:ext uri="{FF2B5EF4-FFF2-40B4-BE49-F238E27FC236}">
                  <a16:creationId xmlns:a16="http://schemas.microsoft.com/office/drawing/2014/main" id="{9A39D559-7F3B-E5B3-A6D8-89BC01048D8B}"/>
                </a:ext>
              </a:extLst>
            </p:cNvPr>
            <p:cNvSpPr>
              <a:spLocks noChangeArrowheads="1"/>
            </p:cNvSpPr>
            <p:nvPr/>
          </p:nvSpPr>
          <p:spPr bwMode="auto">
            <a:xfrm>
              <a:off x="2728" y="1302"/>
              <a:ext cx="27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joggers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Rectangle 37">
              <a:extLst>
                <a:ext uri="{FF2B5EF4-FFF2-40B4-BE49-F238E27FC236}">
                  <a16:creationId xmlns:a16="http://schemas.microsoft.com/office/drawing/2014/main" id="{E682436F-AB5D-94A5-14A0-F52C58FE6CD9}"/>
                </a:ext>
              </a:extLst>
            </p:cNvPr>
            <p:cNvSpPr>
              <a:spLocks noChangeArrowheads="1"/>
            </p:cNvSpPr>
            <p:nvPr/>
          </p:nvSpPr>
          <p:spPr bwMode="auto">
            <a:xfrm>
              <a:off x="2978" y="1302"/>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38">
              <a:extLst>
                <a:ext uri="{FF2B5EF4-FFF2-40B4-BE49-F238E27FC236}">
                  <a16:creationId xmlns:a16="http://schemas.microsoft.com/office/drawing/2014/main" id="{F24B8127-BDDB-2BB3-768F-5976E4B893D8}"/>
                </a:ext>
              </a:extLst>
            </p:cNvPr>
            <p:cNvSpPr>
              <a:spLocks noChangeArrowheads="1"/>
            </p:cNvSpPr>
            <p:nvPr/>
          </p:nvSpPr>
          <p:spPr bwMode="auto">
            <a:xfrm>
              <a:off x="2127" y="1412"/>
              <a:ext cx="51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Warm jumper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Rectangle 39">
              <a:extLst>
                <a:ext uri="{FF2B5EF4-FFF2-40B4-BE49-F238E27FC236}">
                  <a16:creationId xmlns:a16="http://schemas.microsoft.com/office/drawing/2014/main" id="{910330D8-1051-E95B-6112-549941A21263}"/>
                </a:ext>
              </a:extLst>
            </p:cNvPr>
            <p:cNvSpPr>
              <a:spLocks noChangeArrowheads="1"/>
            </p:cNvSpPr>
            <p:nvPr/>
          </p:nvSpPr>
          <p:spPr bwMode="auto">
            <a:xfrm>
              <a:off x="2616" y="1412"/>
              <a:ext cx="32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/hoodies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Rectangle 40">
              <a:extLst>
                <a:ext uri="{FF2B5EF4-FFF2-40B4-BE49-F238E27FC236}">
                  <a16:creationId xmlns:a16="http://schemas.microsoft.com/office/drawing/2014/main" id="{6DCA9EAA-F560-6E31-5492-C90796A69A79}"/>
                </a:ext>
              </a:extLst>
            </p:cNvPr>
            <p:cNvSpPr>
              <a:spLocks noChangeArrowheads="1"/>
            </p:cNvSpPr>
            <p:nvPr/>
          </p:nvSpPr>
          <p:spPr bwMode="auto">
            <a:xfrm>
              <a:off x="2912" y="1412"/>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Rectangle 41">
              <a:extLst>
                <a:ext uri="{FF2B5EF4-FFF2-40B4-BE49-F238E27FC236}">
                  <a16:creationId xmlns:a16="http://schemas.microsoft.com/office/drawing/2014/main" id="{2C9D3DC3-8DA9-6B84-40DF-91179F43BD66}"/>
                </a:ext>
              </a:extLst>
            </p:cNvPr>
            <p:cNvSpPr>
              <a:spLocks noChangeArrowheads="1"/>
            </p:cNvSpPr>
            <p:nvPr/>
          </p:nvSpPr>
          <p:spPr bwMode="auto">
            <a:xfrm>
              <a:off x="2406" y="1519"/>
              <a:ext cx="25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Shorts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 name="Rectangle 42">
              <a:extLst>
                <a:ext uri="{FF2B5EF4-FFF2-40B4-BE49-F238E27FC236}">
                  <a16:creationId xmlns:a16="http://schemas.microsoft.com/office/drawing/2014/main" id="{58F6A487-EECB-B1D6-8936-2649A3296358}"/>
                </a:ext>
              </a:extLst>
            </p:cNvPr>
            <p:cNvSpPr>
              <a:spLocks noChangeArrowheads="1"/>
            </p:cNvSpPr>
            <p:nvPr/>
          </p:nvSpPr>
          <p:spPr bwMode="auto">
            <a:xfrm>
              <a:off x="2631" y="1519"/>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43">
              <a:extLst>
                <a:ext uri="{FF2B5EF4-FFF2-40B4-BE49-F238E27FC236}">
                  <a16:creationId xmlns:a16="http://schemas.microsoft.com/office/drawing/2014/main" id="{A5DC2395-E07C-C2A0-9C5B-88F7D0579D77}"/>
                </a:ext>
              </a:extLst>
            </p:cNvPr>
            <p:cNvSpPr>
              <a:spLocks noChangeArrowheads="1"/>
            </p:cNvSpPr>
            <p:nvPr/>
          </p:nvSpPr>
          <p:spPr bwMode="auto">
            <a:xfrm>
              <a:off x="2012" y="1626"/>
              <a:ext cx="104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Changes of underwear/socks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Rectangle 44">
              <a:extLst>
                <a:ext uri="{FF2B5EF4-FFF2-40B4-BE49-F238E27FC236}">
                  <a16:creationId xmlns:a16="http://schemas.microsoft.com/office/drawing/2014/main" id="{D3D2B9D2-F75A-FEA5-CADC-2BED95C7E8EB}"/>
                </a:ext>
              </a:extLst>
            </p:cNvPr>
            <p:cNvSpPr>
              <a:spLocks noChangeArrowheads="1"/>
            </p:cNvSpPr>
            <p:nvPr/>
          </p:nvSpPr>
          <p:spPr bwMode="auto">
            <a:xfrm>
              <a:off x="3028" y="1626"/>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 name="Rectangle 45">
              <a:extLst>
                <a:ext uri="{FF2B5EF4-FFF2-40B4-BE49-F238E27FC236}">
                  <a16:creationId xmlns:a16="http://schemas.microsoft.com/office/drawing/2014/main" id="{AE14BBB5-389F-5680-FFDD-BDB4352CC902}"/>
                </a:ext>
              </a:extLst>
            </p:cNvPr>
            <p:cNvSpPr>
              <a:spLocks noChangeArrowheads="1"/>
            </p:cNvSpPr>
            <p:nvPr/>
          </p:nvSpPr>
          <p:spPr bwMode="auto">
            <a:xfrm>
              <a:off x="2372" y="1734"/>
              <a:ext cx="32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Pyjamas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 name="Rectangle 46">
              <a:extLst>
                <a:ext uri="{FF2B5EF4-FFF2-40B4-BE49-F238E27FC236}">
                  <a16:creationId xmlns:a16="http://schemas.microsoft.com/office/drawing/2014/main" id="{D7C5DC38-BCC4-D9C0-230A-B11E959BB02B}"/>
                </a:ext>
              </a:extLst>
            </p:cNvPr>
            <p:cNvSpPr>
              <a:spLocks noChangeArrowheads="1"/>
            </p:cNvSpPr>
            <p:nvPr/>
          </p:nvSpPr>
          <p:spPr bwMode="auto">
            <a:xfrm>
              <a:off x="2666" y="1734"/>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Rectangle 47">
              <a:extLst>
                <a:ext uri="{FF2B5EF4-FFF2-40B4-BE49-F238E27FC236}">
                  <a16:creationId xmlns:a16="http://schemas.microsoft.com/office/drawing/2014/main" id="{5B73C03F-2660-4BF8-D902-BC076A348B19}"/>
                </a:ext>
              </a:extLst>
            </p:cNvPr>
            <p:cNvSpPr>
              <a:spLocks noChangeArrowheads="1"/>
            </p:cNvSpPr>
            <p:nvPr/>
          </p:nvSpPr>
          <p:spPr bwMode="auto">
            <a:xfrm>
              <a:off x="2414" y="1841"/>
              <a:ext cx="23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Towel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 name="Rectangle 48">
              <a:extLst>
                <a:ext uri="{FF2B5EF4-FFF2-40B4-BE49-F238E27FC236}">
                  <a16:creationId xmlns:a16="http://schemas.microsoft.com/office/drawing/2014/main" id="{FCE09799-DD8C-0C09-379D-07742044346B}"/>
                </a:ext>
              </a:extLst>
            </p:cNvPr>
            <p:cNvSpPr>
              <a:spLocks noChangeArrowheads="1"/>
            </p:cNvSpPr>
            <p:nvPr/>
          </p:nvSpPr>
          <p:spPr bwMode="auto">
            <a:xfrm>
              <a:off x="2626" y="1841"/>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 name="Rectangle 49">
              <a:extLst>
                <a:ext uri="{FF2B5EF4-FFF2-40B4-BE49-F238E27FC236}">
                  <a16:creationId xmlns:a16="http://schemas.microsoft.com/office/drawing/2014/main" id="{1281B893-E2FB-9DAD-8C17-C14474A21E94}"/>
                </a:ext>
              </a:extLst>
            </p:cNvPr>
            <p:cNvSpPr>
              <a:spLocks noChangeArrowheads="1"/>
            </p:cNvSpPr>
            <p:nvPr/>
          </p:nvSpPr>
          <p:spPr bwMode="auto">
            <a:xfrm>
              <a:off x="1067" y="1948"/>
              <a:ext cx="129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Wash bag: toothpaste, toothbrush,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 name="Rectangle 50">
              <a:extLst>
                <a:ext uri="{FF2B5EF4-FFF2-40B4-BE49-F238E27FC236}">
                  <a16:creationId xmlns:a16="http://schemas.microsoft.com/office/drawing/2014/main" id="{7CC3E6F5-AA16-E320-4139-76EE358AC28B}"/>
                </a:ext>
              </a:extLst>
            </p:cNvPr>
            <p:cNvSpPr>
              <a:spLocks noChangeArrowheads="1"/>
            </p:cNvSpPr>
            <p:nvPr/>
          </p:nvSpPr>
          <p:spPr bwMode="auto">
            <a:xfrm>
              <a:off x="2337" y="1948"/>
              <a:ext cx="34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shampoo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 name="Rectangle 51">
              <a:extLst>
                <a:ext uri="{FF2B5EF4-FFF2-40B4-BE49-F238E27FC236}">
                  <a16:creationId xmlns:a16="http://schemas.microsoft.com/office/drawing/2014/main" id="{687F8F39-43B2-F0D4-827C-A195A9D2F7EC}"/>
                </a:ext>
              </a:extLst>
            </p:cNvPr>
            <p:cNvSpPr>
              <a:spLocks noChangeArrowheads="1"/>
            </p:cNvSpPr>
            <p:nvPr/>
          </p:nvSpPr>
          <p:spPr bwMode="auto">
            <a:xfrm>
              <a:off x="2656" y="1948"/>
              <a:ext cx="7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 name="Rectangle 52">
              <a:extLst>
                <a:ext uri="{FF2B5EF4-FFF2-40B4-BE49-F238E27FC236}">
                  <a16:creationId xmlns:a16="http://schemas.microsoft.com/office/drawing/2014/main" id="{CC23ECAF-BA3E-47B7-B21E-41ADBE5100FA}"/>
                </a:ext>
              </a:extLst>
            </p:cNvPr>
            <p:cNvSpPr>
              <a:spLocks noChangeArrowheads="1"/>
            </p:cNvSpPr>
            <p:nvPr/>
          </p:nvSpPr>
          <p:spPr bwMode="auto">
            <a:xfrm>
              <a:off x="2706" y="1948"/>
              <a:ext cx="45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shower gel,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 name="Rectangle 53">
              <a:extLst>
                <a:ext uri="{FF2B5EF4-FFF2-40B4-BE49-F238E27FC236}">
                  <a16:creationId xmlns:a16="http://schemas.microsoft.com/office/drawing/2014/main" id="{8765980B-AB37-4961-166A-387E806F7B35}"/>
                </a:ext>
              </a:extLst>
            </p:cNvPr>
            <p:cNvSpPr>
              <a:spLocks noChangeArrowheads="1"/>
            </p:cNvSpPr>
            <p:nvPr/>
          </p:nvSpPr>
          <p:spPr bwMode="auto">
            <a:xfrm>
              <a:off x="3134" y="1948"/>
              <a:ext cx="8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flannel, comb/hairbrush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 name="Rectangle 54">
              <a:extLst>
                <a:ext uri="{FF2B5EF4-FFF2-40B4-BE49-F238E27FC236}">
                  <a16:creationId xmlns:a16="http://schemas.microsoft.com/office/drawing/2014/main" id="{6221AA3C-7028-8B8D-A147-DCDEB7F9B0B8}"/>
                </a:ext>
              </a:extLst>
            </p:cNvPr>
            <p:cNvSpPr>
              <a:spLocks noChangeArrowheads="1"/>
            </p:cNvSpPr>
            <p:nvPr/>
          </p:nvSpPr>
          <p:spPr bwMode="auto">
            <a:xfrm>
              <a:off x="3971" y="1948"/>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 name="Rectangle 55">
              <a:extLst>
                <a:ext uri="{FF2B5EF4-FFF2-40B4-BE49-F238E27FC236}">
                  <a16:creationId xmlns:a16="http://schemas.microsoft.com/office/drawing/2014/main" id="{C1F0F0D0-4D18-8464-3B2D-40A594FC7CF8}"/>
                </a:ext>
              </a:extLst>
            </p:cNvPr>
            <p:cNvSpPr>
              <a:spLocks noChangeArrowheads="1"/>
            </p:cNvSpPr>
            <p:nvPr/>
          </p:nvSpPr>
          <p:spPr bwMode="auto">
            <a:xfrm>
              <a:off x="1792" y="2058"/>
              <a:ext cx="148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Plastic carrier bag (for dirty washing etc)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Rectangle 56">
              <a:extLst>
                <a:ext uri="{FF2B5EF4-FFF2-40B4-BE49-F238E27FC236}">
                  <a16:creationId xmlns:a16="http://schemas.microsoft.com/office/drawing/2014/main" id="{A72EA65E-7810-1E85-55E2-35E0B303C76B}"/>
                </a:ext>
              </a:extLst>
            </p:cNvPr>
            <p:cNvSpPr>
              <a:spLocks noChangeArrowheads="1"/>
            </p:cNvSpPr>
            <p:nvPr/>
          </p:nvSpPr>
          <p:spPr bwMode="auto">
            <a:xfrm>
              <a:off x="3247" y="2058"/>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57">
              <a:extLst>
                <a:ext uri="{FF2B5EF4-FFF2-40B4-BE49-F238E27FC236}">
                  <a16:creationId xmlns:a16="http://schemas.microsoft.com/office/drawing/2014/main" id="{DD236E8A-F58A-210C-85FE-A40AC3429446}"/>
                </a:ext>
              </a:extLst>
            </p:cNvPr>
            <p:cNvSpPr>
              <a:spLocks noChangeArrowheads="1"/>
            </p:cNvSpPr>
            <p:nvPr/>
          </p:nvSpPr>
          <p:spPr bwMode="auto">
            <a:xfrm>
              <a:off x="1952" y="2165"/>
              <a:ext cx="101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Plastic bottle for drink (labe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Rectangle 58">
              <a:extLst>
                <a:ext uri="{FF2B5EF4-FFF2-40B4-BE49-F238E27FC236}">
                  <a16:creationId xmlns:a16="http://schemas.microsoft.com/office/drawing/2014/main" id="{0B9F0AC6-2FD3-5970-FA75-16AF9295AE72}"/>
                </a:ext>
              </a:extLst>
            </p:cNvPr>
            <p:cNvSpPr>
              <a:spLocks noChangeArrowheads="1"/>
            </p:cNvSpPr>
            <p:nvPr/>
          </p:nvSpPr>
          <p:spPr bwMode="auto">
            <a:xfrm>
              <a:off x="2941" y="2165"/>
              <a:ext cx="17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lled)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Rectangle 59">
              <a:extLst>
                <a:ext uri="{FF2B5EF4-FFF2-40B4-BE49-F238E27FC236}">
                  <a16:creationId xmlns:a16="http://schemas.microsoft.com/office/drawing/2014/main" id="{8A5579B3-A489-238A-2A32-D5C9DB066C4D}"/>
                </a:ext>
              </a:extLst>
            </p:cNvPr>
            <p:cNvSpPr>
              <a:spLocks noChangeArrowheads="1"/>
            </p:cNvSpPr>
            <p:nvPr/>
          </p:nvSpPr>
          <p:spPr bwMode="auto">
            <a:xfrm>
              <a:off x="3087" y="2165"/>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Rectangle 60">
              <a:extLst>
                <a:ext uri="{FF2B5EF4-FFF2-40B4-BE49-F238E27FC236}">
                  <a16:creationId xmlns:a16="http://schemas.microsoft.com/office/drawing/2014/main" id="{8C250C29-55FA-BF72-C170-21F12527D305}"/>
                </a:ext>
              </a:extLst>
            </p:cNvPr>
            <p:cNvSpPr>
              <a:spLocks noChangeArrowheads="1"/>
            </p:cNvSpPr>
            <p:nvPr/>
          </p:nvSpPr>
          <p:spPr bwMode="auto">
            <a:xfrm>
              <a:off x="2100" y="2273"/>
              <a:ext cx="86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Book/comic/small game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1">
              <a:extLst>
                <a:ext uri="{FF2B5EF4-FFF2-40B4-BE49-F238E27FC236}">
                  <a16:creationId xmlns:a16="http://schemas.microsoft.com/office/drawing/2014/main" id="{14040CA6-FC4D-E1F2-D8AD-A869B5284645}"/>
                </a:ext>
              </a:extLst>
            </p:cNvPr>
            <p:cNvSpPr>
              <a:spLocks noChangeArrowheads="1"/>
            </p:cNvSpPr>
            <p:nvPr/>
          </p:nvSpPr>
          <p:spPr bwMode="auto">
            <a:xfrm>
              <a:off x="2939" y="2273"/>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62">
              <a:extLst>
                <a:ext uri="{FF2B5EF4-FFF2-40B4-BE49-F238E27FC236}">
                  <a16:creationId xmlns:a16="http://schemas.microsoft.com/office/drawing/2014/main" id="{4EC998E1-4E62-EE5C-6076-839CED6363DF}"/>
                </a:ext>
              </a:extLst>
            </p:cNvPr>
            <p:cNvSpPr>
              <a:spLocks noChangeArrowheads="1"/>
            </p:cNvSpPr>
            <p:nvPr/>
          </p:nvSpPr>
          <p:spPr bwMode="auto">
            <a:xfrm>
              <a:off x="2250" y="2380"/>
              <a:ext cx="56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Pencils/crayons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3">
              <a:extLst>
                <a:ext uri="{FF2B5EF4-FFF2-40B4-BE49-F238E27FC236}">
                  <a16:creationId xmlns:a16="http://schemas.microsoft.com/office/drawing/2014/main" id="{EC79EB97-3165-A91B-5DA7-8FD9228E1A9F}"/>
                </a:ext>
              </a:extLst>
            </p:cNvPr>
            <p:cNvSpPr>
              <a:spLocks noChangeArrowheads="1"/>
            </p:cNvSpPr>
            <p:nvPr/>
          </p:nvSpPr>
          <p:spPr bwMode="auto">
            <a:xfrm>
              <a:off x="2789" y="2380"/>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4">
              <a:extLst>
                <a:ext uri="{FF2B5EF4-FFF2-40B4-BE49-F238E27FC236}">
                  <a16:creationId xmlns:a16="http://schemas.microsoft.com/office/drawing/2014/main" id="{7F9BF117-DD24-2765-D503-07A152BCCF1F}"/>
                </a:ext>
              </a:extLst>
            </p:cNvPr>
            <p:cNvSpPr>
              <a:spLocks noChangeArrowheads="1"/>
            </p:cNvSpPr>
            <p:nvPr/>
          </p:nvSpPr>
          <p:spPr bwMode="auto">
            <a:xfrm>
              <a:off x="2418" y="2487"/>
              <a:ext cx="2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Torch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5">
              <a:extLst>
                <a:ext uri="{FF2B5EF4-FFF2-40B4-BE49-F238E27FC236}">
                  <a16:creationId xmlns:a16="http://schemas.microsoft.com/office/drawing/2014/main" id="{41D96B61-A767-6D3F-F122-9FAD3340C141}"/>
                </a:ext>
              </a:extLst>
            </p:cNvPr>
            <p:cNvSpPr>
              <a:spLocks noChangeArrowheads="1"/>
            </p:cNvSpPr>
            <p:nvPr/>
          </p:nvSpPr>
          <p:spPr bwMode="auto">
            <a:xfrm>
              <a:off x="2645" y="2487"/>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6">
              <a:extLst>
                <a:ext uri="{FF2B5EF4-FFF2-40B4-BE49-F238E27FC236}">
                  <a16:creationId xmlns:a16="http://schemas.microsoft.com/office/drawing/2014/main" id="{1A43481D-F2D5-DB90-D5D4-2E58CA39F9DB}"/>
                </a:ext>
              </a:extLst>
            </p:cNvPr>
            <p:cNvSpPr>
              <a:spLocks noChangeArrowheads="1"/>
            </p:cNvSpPr>
            <p:nvPr/>
          </p:nvSpPr>
          <p:spPr bwMode="auto">
            <a:xfrm>
              <a:off x="2206" y="2597"/>
              <a:ext cx="6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Unbreakable mug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7">
              <a:extLst>
                <a:ext uri="{FF2B5EF4-FFF2-40B4-BE49-F238E27FC236}">
                  <a16:creationId xmlns:a16="http://schemas.microsoft.com/office/drawing/2014/main" id="{C87333B8-1AF4-00DF-BA58-4976E886F36C}"/>
                </a:ext>
              </a:extLst>
            </p:cNvPr>
            <p:cNvSpPr>
              <a:spLocks noChangeArrowheads="1"/>
            </p:cNvSpPr>
            <p:nvPr/>
          </p:nvSpPr>
          <p:spPr bwMode="auto">
            <a:xfrm>
              <a:off x="2832" y="2597"/>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Rectangle 68">
              <a:extLst>
                <a:ext uri="{FF2B5EF4-FFF2-40B4-BE49-F238E27FC236}">
                  <a16:creationId xmlns:a16="http://schemas.microsoft.com/office/drawing/2014/main" id="{23BECC79-28B0-AD32-B09E-A3CB4AE0C012}"/>
                </a:ext>
              </a:extLst>
            </p:cNvPr>
            <p:cNvSpPr>
              <a:spLocks noChangeArrowheads="1"/>
            </p:cNvSpPr>
            <p:nvPr/>
          </p:nvSpPr>
          <p:spPr bwMode="auto">
            <a:xfrm>
              <a:off x="2345" y="2704"/>
              <a:ext cx="40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Tea towel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 name="Rectangle 69">
              <a:extLst>
                <a:ext uri="{FF2B5EF4-FFF2-40B4-BE49-F238E27FC236}">
                  <a16:creationId xmlns:a16="http://schemas.microsoft.com/office/drawing/2014/main" id="{E6565C6F-B464-9DB2-605A-D4C6C200ABEF}"/>
                </a:ext>
              </a:extLst>
            </p:cNvPr>
            <p:cNvSpPr>
              <a:spLocks noChangeArrowheads="1"/>
            </p:cNvSpPr>
            <p:nvPr/>
          </p:nvSpPr>
          <p:spPr bwMode="auto">
            <a:xfrm>
              <a:off x="2720" y="2704"/>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70">
              <a:extLst>
                <a:ext uri="{FF2B5EF4-FFF2-40B4-BE49-F238E27FC236}">
                  <a16:creationId xmlns:a16="http://schemas.microsoft.com/office/drawing/2014/main" id="{92FFC5DB-63B8-6859-B95D-0CAF2299F648}"/>
                </a:ext>
              </a:extLst>
            </p:cNvPr>
            <p:cNvSpPr>
              <a:spLocks noChangeArrowheads="1"/>
            </p:cNvSpPr>
            <p:nvPr/>
          </p:nvSpPr>
          <p:spPr bwMode="auto">
            <a:xfrm>
              <a:off x="1740" y="2812"/>
              <a:ext cx="15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SassoonPrimaryInfant" pitchFamily="2" charset="0"/>
                </a:rPr>
                <a:t>A single duvet cover and 1 pillow case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71">
              <a:extLst>
                <a:ext uri="{FF2B5EF4-FFF2-40B4-BE49-F238E27FC236}">
                  <a16:creationId xmlns:a16="http://schemas.microsoft.com/office/drawing/2014/main" id="{ABCC7385-E448-698E-6AC9-89718F24B0B4}"/>
                </a:ext>
              </a:extLst>
            </p:cNvPr>
            <p:cNvSpPr>
              <a:spLocks noChangeArrowheads="1"/>
            </p:cNvSpPr>
            <p:nvPr/>
          </p:nvSpPr>
          <p:spPr bwMode="auto">
            <a:xfrm>
              <a:off x="3297" y="2812"/>
              <a:ext cx="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Rectangle 72">
              <a:extLst>
                <a:ext uri="{FF2B5EF4-FFF2-40B4-BE49-F238E27FC236}">
                  <a16:creationId xmlns:a16="http://schemas.microsoft.com/office/drawing/2014/main" id="{FE66A9C7-9878-31F7-60EA-9A90771CAB1F}"/>
                </a:ext>
              </a:extLst>
            </p:cNvPr>
            <p:cNvSpPr>
              <a:spLocks noChangeArrowheads="1"/>
            </p:cNvSpPr>
            <p:nvPr/>
          </p:nvSpPr>
          <p:spPr bwMode="auto">
            <a:xfrm>
              <a:off x="1740" y="2908"/>
              <a:ext cx="155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Rectangle 73">
              <a:extLst>
                <a:ext uri="{FF2B5EF4-FFF2-40B4-BE49-F238E27FC236}">
                  <a16:creationId xmlns:a16="http://schemas.microsoft.com/office/drawing/2014/main" id="{3515AC36-DF43-804C-08B0-13C63ADAF3C4}"/>
                </a:ext>
              </a:extLst>
            </p:cNvPr>
            <p:cNvSpPr>
              <a:spLocks noChangeArrowheads="1"/>
            </p:cNvSpPr>
            <p:nvPr/>
          </p:nvSpPr>
          <p:spPr bwMode="auto">
            <a:xfrm>
              <a:off x="2520" y="2923"/>
              <a:ext cx="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74">
              <a:extLst>
                <a:ext uri="{FF2B5EF4-FFF2-40B4-BE49-F238E27FC236}">
                  <a16:creationId xmlns:a16="http://schemas.microsoft.com/office/drawing/2014/main" id="{2E15C984-20DF-7501-56A6-61EB97A537F3}"/>
                </a:ext>
              </a:extLst>
            </p:cNvPr>
            <p:cNvSpPr>
              <a:spLocks noChangeArrowheads="1"/>
            </p:cNvSpPr>
            <p:nvPr/>
          </p:nvSpPr>
          <p:spPr bwMode="auto">
            <a:xfrm>
              <a:off x="724" y="3034"/>
              <a:ext cx="36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Small back pack to include: (your child will need to carry this each day so it must go on their backs!)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75">
              <a:extLst>
                <a:ext uri="{FF2B5EF4-FFF2-40B4-BE49-F238E27FC236}">
                  <a16:creationId xmlns:a16="http://schemas.microsoft.com/office/drawing/2014/main" id="{357B540E-28D3-0903-C136-63E55EAF0F74}"/>
                </a:ext>
              </a:extLst>
            </p:cNvPr>
            <p:cNvSpPr>
              <a:spLocks noChangeArrowheads="1"/>
            </p:cNvSpPr>
            <p:nvPr/>
          </p:nvSpPr>
          <p:spPr bwMode="auto">
            <a:xfrm>
              <a:off x="4315" y="3034"/>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Rectangle 76">
              <a:extLst>
                <a:ext uri="{FF2B5EF4-FFF2-40B4-BE49-F238E27FC236}">
                  <a16:creationId xmlns:a16="http://schemas.microsoft.com/office/drawing/2014/main" id="{1CAD9A4A-EA74-C86F-8D2C-0138B3E25A05}"/>
                </a:ext>
              </a:extLst>
            </p:cNvPr>
            <p:cNvSpPr>
              <a:spLocks noChangeArrowheads="1"/>
            </p:cNvSpPr>
            <p:nvPr/>
          </p:nvSpPr>
          <p:spPr bwMode="auto">
            <a:xfrm>
              <a:off x="2318" y="3141"/>
              <a:ext cx="42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Sunhat/cap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 name="Rectangle 77">
              <a:extLst>
                <a:ext uri="{FF2B5EF4-FFF2-40B4-BE49-F238E27FC236}">
                  <a16:creationId xmlns:a16="http://schemas.microsoft.com/office/drawing/2014/main" id="{8E74D86D-FDA5-F331-B23C-F2E8EC42A37F}"/>
                </a:ext>
              </a:extLst>
            </p:cNvPr>
            <p:cNvSpPr>
              <a:spLocks noChangeArrowheads="1"/>
            </p:cNvSpPr>
            <p:nvPr/>
          </p:nvSpPr>
          <p:spPr bwMode="auto">
            <a:xfrm>
              <a:off x="2720" y="3141"/>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 name="Rectangle 78">
              <a:extLst>
                <a:ext uri="{FF2B5EF4-FFF2-40B4-BE49-F238E27FC236}">
                  <a16:creationId xmlns:a16="http://schemas.microsoft.com/office/drawing/2014/main" id="{5991D929-563F-8B88-BB24-F04BB4059A30}"/>
                </a:ext>
              </a:extLst>
            </p:cNvPr>
            <p:cNvSpPr>
              <a:spLocks noChangeArrowheads="1"/>
            </p:cNvSpPr>
            <p:nvPr/>
          </p:nvSpPr>
          <p:spPr bwMode="auto">
            <a:xfrm>
              <a:off x="2331" y="3249"/>
              <a:ext cx="40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Sun cream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 name="Rectangle 79">
              <a:extLst>
                <a:ext uri="{FF2B5EF4-FFF2-40B4-BE49-F238E27FC236}">
                  <a16:creationId xmlns:a16="http://schemas.microsoft.com/office/drawing/2014/main" id="{B4FB57CB-B3CB-BA83-BFB4-2A7F8F7C90C6}"/>
                </a:ext>
              </a:extLst>
            </p:cNvPr>
            <p:cNvSpPr>
              <a:spLocks noChangeArrowheads="1"/>
            </p:cNvSpPr>
            <p:nvPr/>
          </p:nvSpPr>
          <p:spPr bwMode="auto">
            <a:xfrm>
              <a:off x="2706" y="3249"/>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4" name="Rectangle 80">
              <a:extLst>
                <a:ext uri="{FF2B5EF4-FFF2-40B4-BE49-F238E27FC236}">
                  <a16:creationId xmlns:a16="http://schemas.microsoft.com/office/drawing/2014/main" id="{588B4670-8411-B39D-0EBA-A3A6A159BA11}"/>
                </a:ext>
              </a:extLst>
            </p:cNvPr>
            <p:cNvSpPr>
              <a:spLocks noChangeArrowheads="1"/>
            </p:cNvSpPr>
            <p:nvPr/>
          </p:nvSpPr>
          <p:spPr bwMode="auto">
            <a:xfrm>
              <a:off x="2358" y="3356"/>
              <a:ext cx="34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Hand gel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 name="Rectangle 81">
              <a:extLst>
                <a:ext uri="{FF2B5EF4-FFF2-40B4-BE49-F238E27FC236}">
                  <a16:creationId xmlns:a16="http://schemas.microsoft.com/office/drawing/2014/main" id="{D305A8E5-4E4F-B56B-C1F5-38C9F3CB67EE}"/>
                </a:ext>
              </a:extLst>
            </p:cNvPr>
            <p:cNvSpPr>
              <a:spLocks noChangeArrowheads="1"/>
            </p:cNvSpPr>
            <p:nvPr/>
          </p:nvSpPr>
          <p:spPr bwMode="auto">
            <a:xfrm>
              <a:off x="2680" y="3356"/>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 name="Rectangle 82">
              <a:extLst>
                <a:ext uri="{FF2B5EF4-FFF2-40B4-BE49-F238E27FC236}">
                  <a16:creationId xmlns:a16="http://schemas.microsoft.com/office/drawing/2014/main" id="{FA99B835-A5B7-88F7-C1BA-948AC39151D6}"/>
                </a:ext>
              </a:extLst>
            </p:cNvPr>
            <p:cNvSpPr>
              <a:spLocks noChangeArrowheads="1"/>
            </p:cNvSpPr>
            <p:nvPr/>
          </p:nvSpPr>
          <p:spPr bwMode="auto">
            <a:xfrm>
              <a:off x="2395" y="3465"/>
              <a:ext cx="27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Tissues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 name="Rectangle 83">
              <a:extLst>
                <a:ext uri="{FF2B5EF4-FFF2-40B4-BE49-F238E27FC236}">
                  <a16:creationId xmlns:a16="http://schemas.microsoft.com/office/drawing/2014/main" id="{C046258B-85A3-45F2-F5B0-EDB9957F7763}"/>
                </a:ext>
              </a:extLst>
            </p:cNvPr>
            <p:cNvSpPr>
              <a:spLocks noChangeArrowheads="1"/>
            </p:cNvSpPr>
            <p:nvPr/>
          </p:nvSpPr>
          <p:spPr bwMode="auto">
            <a:xfrm>
              <a:off x="2643" y="3465"/>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 name="Rectangle 84">
              <a:extLst>
                <a:ext uri="{FF2B5EF4-FFF2-40B4-BE49-F238E27FC236}">
                  <a16:creationId xmlns:a16="http://schemas.microsoft.com/office/drawing/2014/main" id="{740EB490-0B2E-CB83-302A-98DC945CD962}"/>
                </a:ext>
              </a:extLst>
            </p:cNvPr>
            <p:cNvSpPr>
              <a:spLocks noChangeArrowheads="1"/>
            </p:cNvSpPr>
            <p:nvPr/>
          </p:nvSpPr>
          <p:spPr bwMode="auto">
            <a:xfrm>
              <a:off x="1225" y="3573"/>
              <a:ext cx="261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Disposable camera (Preferably! Digital cameras will be sent at your risk!)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 name="Rectangle 85">
              <a:extLst>
                <a:ext uri="{FF2B5EF4-FFF2-40B4-BE49-F238E27FC236}">
                  <a16:creationId xmlns:a16="http://schemas.microsoft.com/office/drawing/2014/main" id="{0410EE35-22AE-533C-C466-5DECAD7708BA}"/>
                </a:ext>
              </a:extLst>
            </p:cNvPr>
            <p:cNvSpPr>
              <a:spLocks noChangeArrowheads="1"/>
            </p:cNvSpPr>
            <p:nvPr/>
          </p:nvSpPr>
          <p:spPr bwMode="auto">
            <a:xfrm>
              <a:off x="3813" y="3573"/>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 name="Rectangle 86">
              <a:extLst>
                <a:ext uri="{FF2B5EF4-FFF2-40B4-BE49-F238E27FC236}">
                  <a16:creationId xmlns:a16="http://schemas.microsoft.com/office/drawing/2014/main" id="{63F82319-B974-53DA-2DB5-6A2BE6E7B84D}"/>
                </a:ext>
              </a:extLst>
            </p:cNvPr>
            <p:cNvSpPr>
              <a:spLocks noChangeArrowheads="1"/>
            </p:cNvSpPr>
            <p:nvPr/>
          </p:nvSpPr>
          <p:spPr bwMode="auto">
            <a:xfrm>
              <a:off x="2002" y="3680"/>
              <a:ext cx="105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Plastic carrier bag (to sit 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 name="Rectangle 87">
              <a:extLst>
                <a:ext uri="{FF2B5EF4-FFF2-40B4-BE49-F238E27FC236}">
                  <a16:creationId xmlns:a16="http://schemas.microsoft.com/office/drawing/2014/main" id="{A66806DB-68D9-A676-6C6A-9F692059B378}"/>
                </a:ext>
              </a:extLst>
            </p:cNvPr>
            <p:cNvSpPr>
              <a:spLocks noChangeArrowheads="1"/>
            </p:cNvSpPr>
            <p:nvPr/>
          </p:nvSpPr>
          <p:spPr bwMode="auto">
            <a:xfrm>
              <a:off x="3036" y="3680"/>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 name="Rectangle 88">
              <a:extLst>
                <a:ext uri="{FF2B5EF4-FFF2-40B4-BE49-F238E27FC236}">
                  <a16:creationId xmlns:a16="http://schemas.microsoft.com/office/drawing/2014/main" id="{F127E05A-1C36-C804-86D4-199A3F4136A9}"/>
                </a:ext>
              </a:extLst>
            </p:cNvPr>
            <p:cNvSpPr>
              <a:spLocks noChangeArrowheads="1"/>
            </p:cNvSpPr>
            <p:nvPr/>
          </p:nvSpPr>
          <p:spPr bwMode="auto">
            <a:xfrm>
              <a:off x="2520" y="3788"/>
              <a:ext cx="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 name="Rectangle 89">
              <a:extLst>
                <a:ext uri="{FF2B5EF4-FFF2-40B4-BE49-F238E27FC236}">
                  <a16:creationId xmlns:a16="http://schemas.microsoft.com/office/drawing/2014/main" id="{0B54CFB8-273E-8EF0-7B3A-DDABC04E3BEA}"/>
                </a:ext>
              </a:extLst>
            </p:cNvPr>
            <p:cNvSpPr>
              <a:spLocks noChangeArrowheads="1"/>
            </p:cNvSpPr>
            <p:nvPr/>
          </p:nvSpPr>
          <p:spPr bwMode="auto">
            <a:xfrm>
              <a:off x="2520" y="3899"/>
              <a:ext cx="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 name="Rectangle 90">
              <a:extLst>
                <a:ext uri="{FF2B5EF4-FFF2-40B4-BE49-F238E27FC236}">
                  <a16:creationId xmlns:a16="http://schemas.microsoft.com/office/drawing/2014/main" id="{11C63CBC-459C-4102-788D-D9081437A705}"/>
                </a:ext>
              </a:extLst>
            </p:cNvPr>
            <p:cNvSpPr>
              <a:spLocks noChangeArrowheads="1"/>
            </p:cNvSpPr>
            <p:nvPr/>
          </p:nvSpPr>
          <p:spPr bwMode="auto">
            <a:xfrm>
              <a:off x="476" y="4007"/>
              <a:ext cx="403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SassoonPrimaryInfant" pitchFamily="2" charset="0"/>
                </a:rPr>
                <a:t>Please note: This is only a suggested clothing list. We do not advise new clothing to be purchased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 name="Rectangle 91">
              <a:extLst>
                <a:ext uri="{FF2B5EF4-FFF2-40B4-BE49-F238E27FC236}">
                  <a16:creationId xmlns:a16="http://schemas.microsoft.com/office/drawing/2014/main" id="{EEEFF079-9148-CFFF-CFBA-DCCB32B48CE1}"/>
                </a:ext>
              </a:extLst>
            </p:cNvPr>
            <p:cNvSpPr>
              <a:spLocks noChangeArrowheads="1"/>
            </p:cNvSpPr>
            <p:nvPr/>
          </p:nvSpPr>
          <p:spPr bwMode="auto">
            <a:xfrm>
              <a:off x="4469" y="4007"/>
              <a:ext cx="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 name="Rectangle 92">
              <a:extLst>
                <a:ext uri="{FF2B5EF4-FFF2-40B4-BE49-F238E27FC236}">
                  <a16:creationId xmlns:a16="http://schemas.microsoft.com/office/drawing/2014/main" id="{B3821DC9-2F7B-FA80-4249-38EE1219EB06}"/>
                </a:ext>
              </a:extLst>
            </p:cNvPr>
            <p:cNvSpPr>
              <a:spLocks noChangeArrowheads="1"/>
            </p:cNvSpPr>
            <p:nvPr/>
          </p:nvSpPr>
          <p:spPr bwMode="auto">
            <a:xfrm>
              <a:off x="476" y="4118"/>
              <a:ext cx="337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SassoonPrimaryInfant" pitchFamily="2" charset="0"/>
                </a:rPr>
                <a:t>for this visit! Please ensure that all of your child’s belongings are clearly labelled.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 name="Rectangle 93">
              <a:extLst>
                <a:ext uri="{FF2B5EF4-FFF2-40B4-BE49-F238E27FC236}">
                  <a16:creationId xmlns:a16="http://schemas.microsoft.com/office/drawing/2014/main" id="{DDB485FD-36E3-E4B7-76C5-5ADDA10D4558}"/>
                </a:ext>
              </a:extLst>
            </p:cNvPr>
            <p:cNvSpPr>
              <a:spLocks noChangeArrowheads="1"/>
            </p:cNvSpPr>
            <p:nvPr/>
          </p:nvSpPr>
          <p:spPr bwMode="auto">
            <a:xfrm>
              <a:off x="3809" y="4118"/>
              <a:ext cx="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SassoonPrimaryInfant"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470832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2" y="404664"/>
            <a:ext cx="5328592" cy="707886"/>
          </a:xfrm>
          <a:prstGeom prst="rect">
            <a:avLst/>
          </a:prstGeom>
          <a:noFill/>
        </p:spPr>
        <p:txBody>
          <a:bodyPr wrap="square" rtlCol="0">
            <a:spAutoFit/>
          </a:bodyPr>
          <a:lstStyle/>
          <a:p>
            <a:r>
              <a:rPr lang="en-GB" sz="4000" dirty="0">
                <a:solidFill>
                  <a:srgbClr val="FF0000"/>
                </a:solidFill>
                <a:latin typeface="NTPreCursive" panose="03000400000000000000" pitchFamily="66" charset="0"/>
              </a:rPr>
              <a:t>So what next? </a:t>
            </a:r>
          </a:p>
        </p:txBody>
      </p:sp>
      <p:sp>
        <p:nvSpPr>
          <p:cNvPr id="3" name="TextBox 2"/>
          <p:cNvSpPr txBox="1"/>
          <p:nvPr/>
        </p:nvSpPr>
        <p:spPr>
          <a:xfrm>
            <a:off x="395536" y="1112550"/>
            <a:ext cx="6912768" cy="5570756"/>
          </a:xfrm>
          <a:prstGeom prst="rect">
            <a:avLst/>
          </a:prstGeom>
          <a:noFill/>
        </p:spPr>
        <p:txBody>
          <a:bodyPr wrap="square" rtlCol="0">
            <a:spAutoFit/>
          </a:bodyPr>
          <a:lstStyle/>
          <a:p>
            <a:r>
              <a:rPr lang="en-GB" sz="3200" dirty="0">
                <a:latin typeface="NTPreCursive" panose="03000400000000000000" pitchFamily="66" charset="0"/>
              </a:rPr>
              <a:t>Pay your child’s deposit using Arbor pay and hand in consent form. </a:t>
            </a:r>
          </a:p>
          <a:p>
            <a:r>
              <a:rPr lang="en-GB" sz="3200" dirty="0">
                <a:latin typeface="NTPreCursive" panose="03000400000000000000" pitchFamily="66" charset="0"/>
              </a:rPr>
              <a:t>We will then issue you a receipt and keep track of your payments. </a:t>
            </a:r>
          </a:p>
          <a:p>
            <a:r>
              <a:rPr lang="en-GB" sz="3200" dirty="0">
                <a:latin typeface="NTPreCursive" panose="03000400000000000000" pitchFamily="66" charset="0"/>
              </a:rPr>
              <a:t>Once numbers are confirmed, itineraries will be finalised and confirmed nearer the time. </a:t>
            </a:r>
          </a:p>
          <a:p>
            <a:r>
              <a:rPr lang="en-GB" sz="3200" dirty="0">
                <a:latin typeface="NTPreCursive" panose="03000400000000000000" pitchFamily="66" charset="0"/>
              </a:rPr>
              <a:t>Year 6 staff will join the children on the residential and other staff will be confirmed nearer the date. </a:t>
            </a:r>
          </a:p>
          <a:p>
            <a:endParaRPr lang="en-GB" dirty="0"/>
          </a:p>
          <a:p>
            <a:endParaRPr lang="en-GB" dirty="0"/>
          </a:p>
        </p:txBody>
      </p:sp>
    </p:spTree>
    <p:extLst>
      <p:ext uri="{BB962C8B-B14F-4D97-AF65-F5344CB8AC3E}">
        <p14:creationId xmlns:p14="http://schemas.microsoft.com/office/powerpoint/2010/main" val="3087860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1412776"/>
            <a:ext cx="6480720" cy="3046988"/>
          </a:xfrm>
          <a:prstGeom prst="rect">
            <a:avLst/>
          </a:prstGeom>
          <a:noFill/>
        </p:spPr>
        <p:txBody>
          <a:bodyPr wrap="square" rtlCol="0">
            <a:spAutoFit/>
          </a:bodyPr>
          <a:lstStyle/>
          <a:p>
            <a:pPr algn="ctr"/>
            <a:r>
              <a:rPr lang="en-GB" sz="9600" dirty="0">
                <a:solidFill>
                  <a:srgbClr val="FF0000"/>
                </a:solidFill>
                <a:latin typeface="NTPreCursive" panose="03000400000000000000" pitchFamily="66" charset="0"/>
              </a:rPr>
              <a:t>Any questions?</a:t>
            </a:r>
          </a:p>
        </p:txBody>
      </p:sp>
    </p:spTree>
    <p:extLst>
      <p:ext uri="{BB962C8B-B14F-4D97-AF65-F5344CB8AC3E}">
        <p14:creationId xmlns:p14="http://schemas.microsoft.com/office/powerpoint/2010/main" val="182761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3608" y="2362107"/>
            <a:ext cx="6852498" cy="2133785"/>
          </a:xfrm>
          <a:prstGeom prst="rect">
            <a:avLst/>
          </a:prstGeom>
        </p:spPr>
      </p:pic>
    </p:spTree>
    <p:extLst>
      <p:ext uri="{BB962C8B-B14F-4D97-AF65-F5344CB8AC3E}">
        <p14:creationId xmlns:p14="http://schemas.microsoft.com/office/powerpoint/2010/main" val="516046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0264" y="1773792"/>
            <a:ext cx="7392096" cy="3310415"/>
          </a:xfrm>
          <a:prstGeom prst="rect">
            <a:avLst/>
          </a:prstGeom>
        </p:spPr>
      </p:pic>
      <p:pic>
        <p:nvPicPr>
          <p:cNvPr id="3" name="Picture 2"/>
          <p:cNvPicPr>
            <a:picLocks noChangeAspect="1"/>
          </p:cNvPicPr>
          <p:nvPr/>
        </p:nvPicPr>
        <p:blipFill>
          <a:blip r:embed="rId3"/>
          <a:stretch>
            <a:fillRect/>
          </a:stretch>
        </p:blipFill>
        <p:spPr>
          <a:xfrm>
            <a:off x="438398" y="620688"/>
            <a:ext cx="4779678" cy="963251"/>
          </a:xfrm>
          <a:prstGeom prst="rect">
            <a:avLst/>
          </a:prstGeom>
        </p:spPr>
      </p:pic>
    </p:spTree>
    <p:extLst>
      <p:ext uri="{BB962C8B-B14F-4D97-AF65-F5344CB8AC3E}">
        <p14:creationId xmlns:p14="http://schemas.microsoft.com/office/powerpoint/2010/main" val="2555699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6000" b="0" i="0" u="none" strike="noStrike" kern="1200" cap="none" spc="0" normalizeH="0" baseline="0" noProof="0">
                <a:ln>
                  <a:noFill/>
                </a:ln>
                <a:solidFill>
                  <a:srgbClr val="0070C0"/>
                </a:solidFill>
                <a:effectLst/>
                <a:uLnTx/>
                <a:uFillTx/>
                <a:latin typeface="Trebuchet MS" panose="020B0603020202020204"/>
                <a:ea typeface="+mj-ea"/>
                <a:cs typeface="+mj-cs"/>
              </a:rPr>
              <a:t>Reading</a:t>
            </a:r>
            <a:endParaRPr kumimoji="0" lang="en-GB" sz="6000" b="0" i="0" u="none" strike="noStrike" kern="1200" cap="none" spc="0" normalizeH="0" baseline="0" noProof="0" dirty="0">
              <a:ln>
                <a:noFill/>
              </a:ln>
              <a:solidFill>
                <a:srgbClr val="0070C0"/>
              </a:solidFill>
              <a:effectLst/>
              <a:uLnTx/>
              <a:uFillTx/>
              <a:latin typeface="Trebuchet MS" panose="020B0603020202020204"/>
              <a:ea typeface="+mj-ea"/>
              <a:cs typeface="+mj-cs"/>
            </a:endParaRPr>
          </a:p>
        </p:txBody>
      </p:sp>
      <p:sp>
        <p:nvSpPr>
          <p:cNvPr id="3" name="Content Placeholder 2"/>
          <p:cNvSpPr txBox="1">
            <a:spLocks/>
          </p:cNvSpPr>
          <p:nvPr/>
        </p:nvSpPr>
        <p:spPr>
          <a:xfrm>
            <a:off x="672262" y="2617134"/>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sz="2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1 hour test</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sz="2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3 texts to read</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sz="2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Approximately 36 questions to answer</a:t>
            </a:r>
          </a:p>
          <a:p>
            <a:pPr marL="0" marR="0" lvl="0" indent="0" algn="l"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6F9CE580-222D-6187-4DB4-2982E34A5728}"/>
              </a:ext>
            </a:extLst>
          </p:cNvPr>
          <p:cNvPicPr>
            <a:picLocks noChangeAspect="1"/>
          </p:cNvPicPr>
          <p:nvPr/>
        </p:nvPicPr>
        <p:blipFill>
          <a:blip r:embed="rId2"/>
          <a:stretch>
            <a:fillRect/>
          </a:stretch>
        </p:blipFill>
        <p:spPr>
          <a:xfrm>
            <a:off x="5980641" y="187325"/>
            <a:ext cx="2486025" cy="3486150"/>
          </a:xfrm>
          <a:prstGeom prst="rect">
            <a:avLst/>
          </a:prstGeom>
        </p:spPr>
      </p:pic>
    </p:spTree>
    <p:extLst>
      <p:ext uri="{BB962C8B-B14F-4D97-AF65-F5344CB8AC3E}">
        <p14:creationId xmlns:p14="http://schemas.microsoft.com/office/powerpoint/2010/main" val="3604952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60842" y="332509"/>
            <a:ext cx="6758961"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0070C0"/>
                </a:solidFill>
                <a:effectLst/>
                <a:uLnTx/>
                <a:uFillTx/>
                <a:latin typeface="Trebuchet MS" panose="020B0603020202020204"/>
                <a:ea typeface="+mj-ea"/>
                <a:cs typeface="+mj-cs"/>
              </a:rPr>
              <a:t>Types of questions</a:t>
            </a:r>
          </a:p>
        </p:txBody>
      </p:sp>
      <p:pic>
        <p:nvPicPr>
          <p:cNvPr id="3" name="Picture 2"/>
          <p:cNvPicPr>
            <a:picLocks noChangeAspect="1"/>
          </p:cNvPicPr>
          <p:nvPr/>
        </p:nvPicPr>
        <p:blipFill>
          <a:blip r:embed="rId2"/>
          <a:stretch>
            <a:fillRect/>
          </a:stretch>
        </p:blipFill>
        <p:spPr>
          <a:xfrm>
            <a:off x="660842" y="1340768"/>
            <a:ext cx="7806552" cy="4392488"/>
          </a:xfrm>
          <a:prstGeom prst="rect">
            <a:avLst/>
          </a:prstGeom>
        </p:spPr>
      </p:pic>
    </p:spTree>
    <p:extLst>
      <p:ext uri="{BB962C8B-B14F-4D97-AF65-F5344CB8AC3E}">
        <p14:creationId xmlns:p14="http://schemas.microsoft.com/office/powerpoint/2010/main" val="1865349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5400" b="0" i="0" u="none" strike="noStrike" kern="1200" cap="none" spc="0" normalizeH="0" baseline="0" noProof="0">
                <a:ln>
                  <a:noFill/>
                </a:ln>
                <a:solidFill>
                  <a:srgbClr val="0070C0"/>
                </a:solidFill>
                <a:effectLst/>
                <a:uLnTx/>
                <a:uFillTx/>
                <a:latin typeface="Trebuchet MS" panose="020B0603020202020204"/>
                <a:ea typeface="+mj-ea"/>
                <a:cs typeface="+mj-cs"/>
              </a:rPr>
              <a:t>In school</a:t>
            </a:r>
            <a:r>
              <a:rPr kumimoji="0" lang="en-GB" sz="5400" b="0" i="0" u="none" strike="noStrike" kern="1200" cap="none" spc="0" normalizeH="0" baseline="0" noProof="0">
                <a:ln>
                  <a:noFill/>
                </a:ln>
                <a:solidFill>
                  <a:srgbClr val="5FCBEF"/>
                </a:solidFill>
                <a:effectLst/>
                <a:uLnTx/>
                <a:uFillTx/>
                <a:latin typeface="Trebuchet MS" panose="020B0603020202020204"/>
                <a:ea typeface="+mj-ea"/>
                <a:cs typeface="+mj-cs"/>
              </a:rPr>
              <a:t> </a:t>
            </a:r>
            <a:endParaRPr kumimoji="0" lang="en-GB" sz="5400" b="0" i="0" u="none" strike="noStrike" kern="1200" cap="none" spc="0" normalizeH="0" baseline="0" noProof="0" dirty="0">
              <a:ln>
                <a:noFill/>
              </a:ln>
              <a:solidFill>
                <a:srgbClr val="5FCBEF"/>
              </a:solidFill>
              <a:effectLst/>
              <a:uLnTx/>
              <a:uFillTx/>
              <a:latin typeface="Trebuchet MS" panose="020B0603020202020204"/>
              <a:ea typeface="+mj-ea"/>
              <a:cs typeface="+mj-cs"/>
            </a:endParaRPr>
          </a:p>
        </p:txBody>
      </p:sp>
      <p:sp>
        <p:nvSpPr>
          <p:cNvPr id="3" name="Content Placeholder 2"/>
          <p:cNvSpPr txBox="1">
            <a:spLocks/>
          </p:cNvSpPr>
          <p:nvPr/>
        </p:nvSpPr>
        <p:spPr>
          <a:xfrm>
            <a:off x="539552" y="2055682"/>
            <a:ext cx="7408909"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sz="32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1:1 reading</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sz="32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Whole class reading – example questions </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lang="en-GB" sz="3200" dirty="0">
                <a:solidFill>
                  <a:sysClr val="windowText" lastClr="000000">
                    <a:lumMod val="75000"/>
                    <a:lumOff val="25000"/>
                  </a:sysClr>
                </a:solidFill>
                <a:latin typeface="Trebuchet MS" panose="020B0603020202020204"/>
              </a:rPr>
              <a:t>R</a:t>
            </a:r>
            <a:r>
              <a:rPr kumimoji="0" lang="en-GB" sz="3200" b="0" i="0" u="none" strike="noStrike" kern="1200" cap="none" spc="0" normalizeH="0" baseline="0" noProof="0" dirty="0" err="1">
                <a:ln>
                  <a:noFill/>
                </a:ln>
                <a:solidFill>
                  <a:sysClr val="windowText" lastClr="000000">
                    <a:lumMod val="75000"/>
                    <a:lumOff val="25000"/>
                  </a:sysClr>
                </a:solidFill>
                <a:effectLst/>
                <a:uLnTx/>
                <a:uFillTx/>
                <a:latin typeface="Trebuchet MS" panose="020B0603020202020204"/>
                <a:ea typeface="+mn-ea"/>
                <a:cs typeface="+mn-cs"/>
              </a:rPr>
              <a:t>eading</a:t>
            </a:r>
            <a:r>
              <a:rPr kumimoji="0" lang="en-GB" sz="32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 in class</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sz="32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Past papers  </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lang="en-GB" sz="3200" noProof="0" dirty="0">
                <a:solidFill>
                  <a:sysClr val="windowText" lastClr="000000">
                    <a:lumMod val="75000"/>
                    <a:lumOff val="25000"/>
                  </a:sysClr>
                </a:solidFill>
                <a:latin typeface="Trebuchet MS" panose="020B0603020202020204"/>
              </a:rPr>
              <a:t>Reading and maths booster club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388807"/>
            <a:ext cx="2743200" cy="1666875"/>
          </a:xfrm>
          <a:prstGeom prst="rect">
            <a:avLst/>
          </a:prstGeom>
        </p:spPr>
      </p:pic>
    </p:spTree>
    <p:extLst>
      <p:ext uri="{BB962C8B-B14F-4D97-AF65-F5344CB8AC3E}">
        <p14:creationId xmlns:p14="http://schemas.microsoft.com/office/powerpoint/2010/main" val="2520915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2389" y="627644"/>
            <a:ext cx="8204027" cy="5969475"/>
          </a:xfrm>
          <a:prstGeom prst="rect">
            <a:avLst/>
          </a:prstGeom>
        </p:spPr>
      </p:pic>
    </p:spTree>
    <p:extLst>
      <p:ext uri="{BB962C8B-B14F-4D97-AF65-F5344CB8AC3E}">
        <p14:creationId xmlns:p14="http://schemas.microsoft.com/office/powerpoint/2010/main" val="3273164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528" y="476672"/>
            <a:ext cx="9669094" cy="5998984"/>
          </a:xfrm>
          <a:prstGeom prst="rect">
            <a:avLst/>
          </a:prstGeom>
        </p:spPr>
      </p:pic>
    </p:spTree>
    <p:extLst>
      <p:ext uri="{BB962C8B-B14F-4D97-AF65-F5344CB8AC3E}">
        <p14:creationId xmlns:p14="http://schemas.microsoft.com/office/powerpoint/2010/main" val="1982183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404664"/>
            <a:ext cx="8424936" cy="1754326"/>
          </a:xfrm>
          <a:prstGeom prst="rect">
            <a:avLst/>
          </a:prstGeom>
          <a:noFill/>
        </p:spPr>
        <p:txBody>
          <a:bodyPr wrap="square" rtlCol="0">
            <a:spAutoFit/>
          </a:bodyPr>
          <a:lstStyle/>
          <a:p>
            <a:pPr algn="ctr"/>
            <a:r>
              <a:rPr lang="en-GB" sz="4000" dirty="0">
                <a:latin typeface="NTPreCursive" panose="03000400000000000000" pitchFamily="66" charset="0"/>
              </a:rPr>
              <a:t>Year 6 Residential 2026</a:t>
            </a:r>
          </a:p>
          <a:p>
            <a:pPr algn="ctr"/>
            <a:r>
              <a:rPr lang="en-GB" sz="2800" dirty="0">
                <a:latin typeface="NTPreCursive" panose="03000400000000000000" pitchFamily="66" charset="0"/>
              </a:rPr>
              <a:t>Wednesday 10</a:t>
            </a:r>
            <a:r>
              <a:rPr lang="en-GB" sz="2800" baseline="30000" dirty="0">
                <a:latin typeface="NTPreCursive" panose="03000400000000000000" pitchFamily="66" charset="0"/>
              </a:rPr>
              <a:t>th</a:t>
            </a:r>
            <a:r>
              <a:rPr lang="en-GB" sz="2800" dirty="0">
                <a:latin typeface="NTPreCursive" panose="03000400000000000000" pitchFamily="66" charset="0"/>
              </a:rPr>
              <a:t> June– Friday 12</a:t>
            </a:r>
            <a:r>
              <a:rPr lang="en-GB" sz="2800" baseline="30000" dirty="0">
                <a:latin typeface="NTPreCursive" panose="03000400000000000000" pitchFamily="66" charset="0"/>
              </a:rPr>
              <a:t>th</a:t>
            </a:r>
            <a:r>
              <a:rPr lang="en-GB" sz="2800" dirty="0">
                <a:latin typeface="NTPreCursive" panose="03000400000000000000" pitchFamily="66" charset="0"/>
              </a:rPr>
              <a:t> June</a:t>
            </a:r>
          </a:p>
          <a:p>
            <a:pPr algn="ctr"/>
            <a:r>
              <a:rPr lang="en-GB" sz="4000" dirty="0">
                <a:latin typeface="NTPreCursive" panose="03000400000000000000" pitchFamily="66" charset="0"/>
              </a:rPr>
              <a:t>Laches Wood</a:t>
            </a:r>
          </a:p>
        </p:txBody>
      </p:sp>
      <p:pic>
        <p:nvPicPr>
          <p:cNvPr id="4" name="Picture 3"/>
          <p:cNvPicPr>
            <a:picLocks noChangeAspect="1"/>
          </p:cNvPicPr>
          <p:nvPr/>
        </p:nvPicPr>
        <p:blipFill rotWithShape="1">
          <a:blip r:embed="rId2"/>
          <a:srcRect l="15315" t="24499" r="15766" b="6901"/>
          <a:stretch/>
        </p:blipFill>
        <p:spPr>
          <a:xfrm>
            <a:off x="1223628" y="2375014"/>
            <a:ext cx="6624736" cy="4243296"/>
          </a:xfrm>
          <a:prstGeom prst="rect">
            <a:avLst/>
          </a:prstGeom>
        </p:spPr>
      </p:pic>
    </p:spTree>
    <p:extLst>
      <p:ext uri="{BB962C8B-B14F-4D97-AF65-F5344CB8AC3E}">
        <p14:creationId xmlns:p14="http://schemas.microsoft.com/office/powerpoint/2010/main" val="4108382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32752" y="378691"/>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5400" b="0" i="0" u="none" strike="noStrike" kern="1200" cap="none" spc="0" normalizeH="0" baseline="0" noProof="0">
                <a:ln>
                  <a:noFill/>
                </a:ln>
                <a:solidFill>
                  <a:srgbClr val="0070C0"/>
                </a:solidFill>
                <a:effectLst/>
                <a:uLnTx/>
                <a:uFillTx/>
                <a:latin typeface="Trebuchet MS" panose="020B0603020202020204"/>
                <a:ea typeface="+mj-ea"/>
                <a:cs typeface="+mj-cs"/>
              </a:rPr>
              <a:t>Maths</a:t>
            </a:r>
            <a:r>
              <a:rPr kumimoji="0" lang="en-GB" sz="5400" b="0" i="0" u="none" strike="noStrike" kern="1200" cap="none" spc="0" normalizeH="0" baseline="0" noProof="0">
                <a:ln>
                  <a:noFill/>
                </a:ln>
                <a:solidFill>
                  <a:srgbClr val="5FCBEF"/>
                </a:solidFill>
                <a:effectLst/>
                <a:uLnTx/>
                <a:uFillTx/>
                <a:latin typeface="Trebuchet MS" panose="020B0603020202020204"/>
                <a:ea typeface="+mj-ea"/>
                <a:cs typeface="+mj-cs"/>
              </a:rPr>
              <a:t> </a:t>
            </a:r>
            <a:endParaRPr kumimoji="0" lang="en-GB" sz="5400" b="0" i="0" u="none" strike="noStrike" kern="1200" cap="none" spc="0" normalizeH="0" baseline="0" noProof="0" dirty="0">
              <a:ln>
                <a:noFill/>
              </a:ln>
              <a:solidFill>
                <a:srgbClr val="5FCBEF"/>
              </a:solidFill>
              <a:effectLst/>
              <a:uLnTx/>
              <a:uFillTx/>
              <a:latin typeface="Trebuchet MS" panose="020B0603020202020204"/>
              <a:ea typeface="+mj-ea"/>
              <a:cs typeface="+mj-cs"/>
            </a:endParaRPr>
          </a:p>
        </p:txBody>
      </p:sp>
      <p:sp>
        <p:nvSpPr>
          <p:cNvPr id="3" name="Content Placeholder 2"/>
          <p:cNvSpPr txBox="1">
            <a:spLocks/>
          </p:cNvSpPr>
          <p:nvPr/>
        </p:nvSpPr>
        <p:spPr>
          <a:xfrm>
            <a:off x="455661" y="1477098"/>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sz="2800" b="0" i="0" u="none" strike="noStrike" kern="1200" cap="none" spc="0" normalizeH="0" baseline="0" noProof="0">
                <a:ln>
                  <a:noFill/>
                </a:ln>
                <a:solidFill>
                  <a:sysClr val="windowText" lastClr="000000">
                    <a:lumMod val="75000"/>
                    <a:lumOff val="25000"/>
                  </a:sysClr>
                </a:solidFill>
                <a:effectLst/>
                <a:uLnTx/>
                <a:uFillTx/>
                <a:latin typeface="Trebuchet MS" panose="020B0603020202020204"/>
                <a:ea typeface="+mn-ea"/>
                <a:cs typeface="+mn-cs"/>
              </a:rPr>
              <a:t>Arithmetic paper – 30 minutes </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sz="2800" b="0" i="0" u="none" strike="noStrike" kern="1200" cap="none" spc="0" normalizeH="0" baseline="0" noProof="0">
                <a:ln>
                  <a:noFill/>
                </a:ln>
                <a:solidFill>
                  <a:sysClr val="windowText" lastClr="000000">
                    <a:lumMod val="75000"/>
                    <a:lumOff val="25000"/>
                  </a:sysClr>
                </a:solidFill>
                <a:effectLst/>
                <a:uLnTx/>
                <a:uFillTx/>
                <a:latin typeface="Trebuchet MS" panose="020B0603020202020204"/>
                <a:ea typeface="+mn-ea"/>
                <a:cs typeface="+mn-cs"/>
              </a:rPr>
              <a:t>Approximately 36 questions </a:t>
            </a:r>
            <a:endParaRPr kumimoji="0" lang="en-GB" sz="2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p:txBody>
      </p:sp>
      <p:pic>
        <p:nvPicPr>
          <p:cNvPr id="4" name="Picture 3"/>
          <p:cNvPicPr>
            <a:picLocks noChangeAspect="1"/>
          </p:cNvPicPr>
          <p:nvPr/>
        </p:nvPicPr>
        <p:blipFill>
          <a:blip r:embed="rId2"/>
          <a:stretch>
            <a:fillRect/>
          </a:stretch>
        </p:blipFill>
        <p:spPr>
          <a:xfrm>
            <a:off x="161288" y="3524991"/>
            <a:ext cx="4537419" cy="2123787"/>
          </a:xfrm>
          <a:prstGeom prst="rect">
            <a:avLst/>
          </a:prstGeom>
        </p:spPr>
      </p:pic>
      <p:pic>
        <p:nvPicPr>
          <p:cNvPr id="5" name="Picture 4"/>
          <p:cNvPicPr>
            <a:picLocks noChangeAspect="1"/>
          </p:cNvPicPr>
          <p:nvPr/>
        </p:nvPicPr>
        <p:blipFill>
          <a:blip r:embed="rId3"/>
          <a:stretch>
            <a:fillRect/>
          </a:stretch>
        </p:blipFill>
        <p:spPr>
          <a:xfrm>
            <a:off x="4765233" y="2564904"/>
            <a:ext cx="4037090" cy="2238005"/>
          </a:xfrm>
          <a:prstGeom prst="rect">
            <a:avLst/>
          </a:prstGeom>
        </p:spPr>
      </p:pic>
    </p:spTree>
    <p:extLst>
      <p:ext uri="{BB962C8B-B14F-4D97-AF65-F5344CB8AC3E}">
        <p14:creationId xmlns:p14="http://schemas.microsoft.com/office/powerpoint/2010/main" val="3957707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3579" y="16628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4800" b="0" i="0" u="none" strike="noStrike" kern="1200" cap="none" spc="0" normalizeH="0" baseline="0" noProof="0" dirty="0">
                <a:ln>
                  <a:noFill/>
                </a:ln>
                <a:solidFill>
                  <a:srgbClr val="0070C0"/>
                </a:solidFill>
                <a:effectLst/>
                <a:uLnTx/>
                <a:uFillTx/>
                <a:latin typeface="Trebuchet MS" panose="020B0603020202020204"/>
                <a:ea typeface="+mj-ea"/>
                <a:cs typeface="+mj-cs"/>
              </a:rPr>
              <a:t>Maths </a:t>
            </a:r>
          </a:p>
        </p:txBody>
      </p:sp>
      <p:sp>
        <p:nvSpPr>
          <p:cNvPr id="3" name="Content Placeholder 2"/>
          <p:cNvSpPr txBox="1">
            <a:spLocks/>
          </p:cNvSpPr>
          <p:nvPr/>
        </p:nvSpPr>
        <p:spPr>
          <a:xfrm>
            <a:off x="356121" y="1124744"/>
            <a:ext cx="8361046"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sz="2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Paper 2 and 3 are reasoning papers – 40 minutes each </a:t>
            </a:r>
          </a:p>
        </p:txBody>
      </p:sp>
      <p:pic>
        <p:nvPicPr>
          <p:cNvPr id="4" name="Picture 3"/>
          <p:cNvPicPr>
            <a:picLocks noChangeAspect="1"/>
          </p:cNvPicPr>
          <p:nvPr/>
        </p:nvPicPr>
        <p:blipFill>
          <a:blip r:embed="rId2"/>
          <a:stretch>
            <a:fillRect/>
          </a:stretch>
        </p:blipFill>
        <p:spPr>
          <a:xfrm>
            <a:off x="200303" y="2142996"/>
            <a:ext cx="4636018" cy="2509766"/>
          </a:xfrm>
          <a:prstGeom prst="rect">
            <a:avLst/>
          </a:prstGeom>
        </p:spPr>
      </p:pic>
      <p:pic>
        <p:nvPicPr>
          <p:cNvPr id="5" name="Picture 4"/>
          <p:cNvPicPr>
            <a:picLocks noChangeAspect="1"/>
          </p:cNvPicPr>
          <p:nvPr/>
        </p:nvPicPr>
        <p:blipFill>
          <a:blip r:embed="rId3"/>
          <a:stretch>
            <a:fillRect/>
          </a:stretch>
        </p:blipFill>
        <p:spPr>
          <a:xfrm>
            <a:off x="4345214" y="2978838"/>
            <a:ext cx="4588493" cy="3347848"/>
          </a:xfrm>
          <a:prstGeom prst="rect">
            <a:avLst/>
          </a:prstGeom>
        </p:spPr>
      </p:pic>
    </p:spTree>
    <p:extLst>
      <p:ext uri="{BB962C8B-B14F-4D97-AF65-F5344CB8AC3E}">
        <p14:creationId xmlns:p14="http://schemas.microsoft.com/office/powerpoint/2010/main" val="1450200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5400" b="0" i="0" u="none" strike="noStrike" kern="1200" cap="none" spc="0" normalizeH="0" baseline="0" noProof="0">
                <a:ln>
                  <a:noFill/>
                </a:ln>
                <a:solidFill>
                  <a:srgbClr val="0070C0"/>
                </a:solidFill>
                <a:effectLst/>
                <a:uLnTx/>
                <a:uFillTx/>
                <a:latin typeface="Trebuchet MS" panose="020B0603020202020204"/>
                <a:ea typeface="+mj-ea"/>
                <a:cs typeface="+mj-cs"/>
              </a:rPr>
              <a:t>Writing</a:t>
            </a:r>
            <a:r>
              <a:rPr kumimoji="0" lang="en-GB" sz="5400" b="0" i="0" u="none" strike="noStrike" kern="1200" cap="none" spc="0" normalizeH="0" baseline="0" noProof="0">
                <a:ln>
                  <a:noFill/>
                </a:ln>
                <a:solidFill>
                  <a:srgbClr val="5FCBEF"/>
                </a:solidFill>
                <a:effectLst/>
                <a:uLnTx/>
                <a:uFillTx/>
                <a:latin typeface="Trebuchet MS" panose="020B0603020202020204"/>
                <a:ea typeface="+mj-ea"/>
                <a:cs typeface="+mj-cs"/>
              </a:rPr>
              <a:t> </a:t>
            </a:r>
            <a:endParaRPr kumimoji="0" lang="en-GB" sz="5400" b="0" i="0" u="none" strike="noStrike" kern="1200" cap="none" spc="0" normalizeH="0" baseline="0" noProof="0" dirty="0">
              <a:ln>
                <a:noFill/>
              </a:ln>
              <a:solidFill>
                <a:srgbClr val="5FCBEF"/>
              </a:solidFill>
              <a:effectLst/>
              <a:uLnTx/>
              <a:uFillTx/>
              <a:latin typeface="Trebuchet MS" panose="020B0603020202020204"/>
              <a:ea typeface="+mj-ea"/>
              <a:cs typeface="+mj-cs"/>
            </a:endParaRPr>
          </a:p>
        </p:txBody>
      </p:sp>
      <p:sp>
        <p:nvSpPr>
          <p:cNvPr id="3" name="Content Placeholder 2"/>
          <p:cNvSpPr txBox="1">
            <a:spLocks/>
          </p:cNvSpPr>
          <p:nvPr/>
        </p:nvSpPr>
        <p:spPr>
          <a:xfrm>
            <a:off x="603443" y="1930400"/>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sz="2800" b="0" i="0" u="none" strike="noStrike" kern="1200" cap="none" spc="0" normalizeH="0" baseline="0" noProof="0">
                <a:ln>
                  <a:noFill/>
                </a:ln>
                <a:solidFill>
                  <a:sysClr val="windowText" lastClr="000000">
                    <a:lumMod val="75000"/>
                    <a:lumOff val="25000"/>
                  </a:sysClr>
                </a:solidFill>
                <a:effectLst/>
                <a:uLnTx/>
                <a:uFillTx/>
                <a:latin typeface="Trebuchet MS" panose="020B0603020202020204"/>
                <a:ea typeface="+mn-ea"/>
                <a:cs typeface="+mn-cs"/>
              </a:rPr>
              <a:t>Teacher assessed throughout the year </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sz="2800" b="0" i="0" u="none" strike="noStrike" kern="1200" cap="none" spc="0" normalizeH="0" baseline="0" noProof="0">
                <a:ln>
                  <a:noFill/>
                </a:ln>
                <a:solidFill>
                  <a:sysClr val="windowText" lastClr="000000">
                    <a:lumMod val="75000"/>
                    <a:lumOff val="25000"/>
                  </a:sysClr>
                </a:solidFill>
                <a:effectLst/>
                <a:uLnTx/>
                <a:uFillTx/>
                <a:latin typeface="Trebuchet MS" panose="020B0603020202020204"/>
                <a:ea typeface="+mn-ea"/>
                <a:cs typeface="+mn-cs"/>
              </a:rPr>
              <a:t>Writing expectations to achieve </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sz="2800" b="0" i="0" u="none" strike="noStrike" kern="1200" cap="none" spc="0" normalizeH="0" baseline="0" noProof="0">
                <a:ln>
                  <a:noFill/>
                </a:ln>
                <a:solidFill>
                  <a:sysClr val="windowText" lastClr="000000">
                    <a:lumMod val="75000"/>
                    <a:lumOff val="25000"/>
                  </a:sysClr>
                </a:solidFill>
                <a:effectLst/>
                <a:uLnTx/>
                <a:uFillTx/>
                <a:latin typeface="Trebuchet MS" panose="020B0603020202020204"/>
                <a:ea typeface="+mn-ea"/>
                <a:cs typeface="+mn-cs"/>
              </a:rPr>
              <a:t>Termly writing moderation </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sz="2800" b="0" i="0" u="none" strike="noStrike" kern="1200" cap="none" spc="0" normalizeH="0" baseline="0" noProof="0">
                <a:ln>
                  <a:noFill/>
                </a:ln>
                <a:solidFill>
                  <a:sysClr val="windowText" lastClr="000000">
                    <a:lumMod val="75000"/>
                    <a:lumOff val="25000"/>
                  </a:sysClr>
                </a:solidFill>
                <a:effectLst/>
                <a:uLnTx/>
                <a:uFillTx/>
                <a:latin typeface="Trebuchet MS" panose="020B0603020202020204"/>
                <a:ea typeface="+mn-ea"/>
                <a:cs typeface="+mn-cs"/>
              </a:rPr>
              <a:t>External moderation </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sz="2800" b="0" i="0" u="none" strike="noStrike" kern="1200" cap="none" spc="0" normalizeH="0" baseline="0" noProof="0">
                <a:ln>
                  <a:noFill/>
                </a:ln>
                <a:solidFill>
                  <a:sysClr val="windowText" lastClr="000000">
                    <a:lumMod val="75000"/>
                    <a:lumOff val="25000"/>
                  </a:sysClr>
                </a:solidFill>
                <a:effectLst/>
                <a:uLnTx/>
                <a:uFillTx/>
                <a:latin typeface="Trebuchet MS" panose="020B0603020202020204"/>
                <a:ea typeface="+mn-ea"/>
                <a:cs typeface="+mn-cs"/>
              </a:rPr>
              <a:t>All pupils require a range of writing</a:t>
            </a:r>
            <a:endParaRPr kumimoji="0" lang="en-GB" sz="2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863249">
            <a:off x="5623110" y="1448046"/>
            <a:ext cx="3606309" cy="3606309"/>
          </a:xfrm>
          <a:prstGeom prst="rect">
            <a:avLst/>
          </a:prstGeom>
        </p:spPr>
      </p:pic>
    </p:spTree>
    <p:extLst>
      <p:ext uri="{BB962C8B-B14F-4D97-AF65-F5344CB8AC3E}">
        <p14:creationId xmlns:p14="http://schemas.microsoft.com/office/powerpoint/2010/main" val="255247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538789" y="350982"/>
            <a:ext cx="6669566" cy="1320800"/>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4800" b="0" i="0" u="none" strike="noStrike" kern="1200" cap="none" spc="0" normalizeH="0" baseline="0" noProof="0">
                <a:ln>
                  <a:noFill/>
                </a:ln>
                <a:solidFill>
                  <a:srgbClr val="0070C0"/>
                </a:solidFill>
                <a:effectLst/>
                <a:uLnTx/>
                <a:uFillTx/>
                <a:latin typeface="Trebuchet MS" panose="020B0603020202020204"/>
                <a:ea typeface="+mj-ea"/>
                <a:cs typeface="+mj-cs"/>
              </a:rPr>
              <a:t>Key stage two example testing week</a:t>
            </a:r>
            <a:endParaRPr kumimoji="0" lang="en-GB" sz="4800" b="0" i="0" u="none" strike="noStrike" kern="1200" cap="none" spc="0" normalizeH="0" baseline="0" noProof="0" dirty="0">
              <a:ln>
                <a:noFill/>
              </a:ln>
              <a:solidFill>
                <a:srgbClr val="0070C0"/>
              </a:solidFill>
              <a:effectLst/>
              <a:uLnTx/>
              <a:uFillTx/>
              <a:latin typeface="Trebuchet MS" panose="020B0603020202020204"/>
              <a:ea typeface="+mj-ea"/>
              <a:cs typeface="+mj-cs"/>
            </a:endParaRPr>
          </a:p>
        </p:txBody>
      </p:sp>
      <p:pic>
        <p:nvPicPr>
          <p:cNvPr id="1026" name="Picture 2" descr="Statutory Assessments – St Mary's Catholic Primary School">
            <a:extLst>
              <a:ext uri="{FF2B5EF4-FFF2-40B4-BE49-F238E27FC236}">
                <a16:creationId xmlns:a16="http://schemas.microsoft.com/office/drawing/2014/main" id="{0EBDE8F6-3C04-E1C2-2E4F-292B2FFC4E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158" y="1916832"/>
            <a:ext cx="8495684" cy="3670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662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404664"/>
            <a:ext cx="8640960" cy="6216594"/>
          </a:xfrm>
          <a:prstGeom prst="rect">
            <a:avLst/>
          </a:prstGeom>
        </p:spPr>
      </p:pic>
    </p:spTree>
    <p:extLst>
      <p:ext uri="{BB962C8B-B14F-4D97-AF65-F5344CB8AC3E}">
        <p14:creationId xmlns:p14="http://schemas.microsoft.com/office/powerpoint/2010/main" val="529278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25002" y="2348880"/>
            <a:ext cx="1187624" cy="16312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100 – EXS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110 - GDS</a:t>
            </a:r>
          </a:p>
        </p:txBody>
      </p:sp>
      <p:pic>
        <p:nvPicPr>
          <p:cNvPr id="3" name="Picture 2"/>
          <p:cNvPicPr>
            <a:picLocks noChangeAspect="1"/>
          </p:cNvPicPr>
          <p:nvPr/>
        </p:nvPicPr>
        <p:blipFill>
          <a:blip r:embed="rId2"/>
          <a:stretch>
            <a:fillRect/>
          </a:stretch>
        </p:blipFill>
        <p:spPr>
          <a:xfrm>
            <a:off x="189405" y="185749"/>
            <a:ext cx="7735597" cy="6486501"/>
          </a:xfrm>
          <a:prstGeom prst="rect">
            <a:avLst/>
          </a:prstGeom>
        </p:spPr>
      </p:pic>
      <p:sp>
        <p:nvSpPr>
          <p:cNvPr id="4" name="Oval 3">
            <a:extLst>
              <a:ext uri="{FF2B5EF4-FFF2-40B4-BE49-F238E27FC236}">
                <a16:creationId xmlns:a16="http://schemas.microsoft.com/office/drawing/2014/main" id="{C4A8DFCB-07F6-B1ED-897F-134F24BB64A6}"/>
              </a:ext>
            </a:extLst>
          </p:cNvPr>
          <p:cNvSpPr/>
          <p:nvPr/>
        </p:nvSpPr>
        <p:spPr>
          <a:xfrm>
            <a:off x="3059832" y="4437112"/>
            <a:ext cx="720080" cy="576064"/>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853C29C2-5410-5A79-7295-E4B4C60B5595}"/>
              </a:ext>
            </a:extLst>
          </p:cNvPr>
          <p:cNvSpPr/>
          <p:nvPr/>
        </p:nvSpPr>
        <p:spPr>
          <a:xfrm>
            <a:off x="5796136" y="2852935"/>
            <a:ext cx="720080" cy="576064"/>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34409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9570" y="496570"/>
            <a:ext cx="5864860" cy="5864860"/>
          </a:xfrm>
          <a:prstGeom prst="rect">
            <a:avLst/>
          </a:prstGeom>
        </p:spPr>
      </p:pic>
    </p:spTree>
    <p:extLst>
      <p:ext uri="{BB962C8B-B14F-4D97-AF65-F5344CB8AC3E}">
        <p14:creationId xmlns:p14="http://schemas.microsoft.com/office/powerpoint/2010/main" val="2457145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1A3EF4-07F2-17E5-CAF1-617B208F830E}"/>
              </a:ext>
            </a:extLst>
          </p:cNvPr>
          <p:cNvSpPr txBox="1"/>
          <p:nvPr/>
        </p:nvSpPr>
        <p:spPr>
          <a:xfrm>
            <a:off x="755576" y="260648"/>
            <a:ext cx="4585062" cy="923330"/>
          </a:xfrm>
          <a:prstGeom prst="rect">
            <a:avLst/>
          </a:prstGeom>
          <a:noFill/>
        </p:spPr>
        <p:txBody>
          <a:bodyPr wrap="square">
            <a:spAutoFit/>
          </a:bodyPr>
          <a:lstStyle/>
          <a:p>
            <a:r>
              <a:rPr lang="en-GB" dirty="0"/>
              <a:t>https://www.wolverhampton.gov.uk/education-and-schools/school-admissions/apply-secondary-school-places</a:t>
            </a:r>
          </a:p>
        </p:txBody>
      </p:sp>
      <p:pic>
        <p:nvPicPr>
          <p:cNvPr id="3" name="Picture 2">
            <a:extLst>
              <a:ext uri="{FF2B5EF4-FFF2-40B4-BE49-F238E27FC236}">
                <a16:creationId xmlns:a16="http://schemas.microsoft.com/office/drawing/2014/main" id="{ABC8B7B2-9D9E-2E18-D080-CF30882963A5}"/>
              </a:ext>
            </a:extLst>
          </p:cNvPr>
          <p:cNvPicPr>
            <a:picLocks noChangeAspect="1"/>
          </p:cNvPicPr>
          <p:nvPr/>
        </p:nvPicPr>
        <p:blipFill>
          <a:blip r:embed="rId2"/>
          <a:stretch>
            <a:fillRect/>
          </a:stretch>
        </p:blipFill>
        <p:spPr>
          <a:xfrm>
            <a:off x="0" y="1376911"/>
            <a:ext cx="9144000" cy="4104178"/>
          </a:xfrm>
          <a:prstGeom prst="rect">
            <a:avLst/>
          </a:prstGeom>
        </p:spPr>
      </p:pic>
    </p:spTree>
    <p:extLst>
      <p:ext uri="{BB962C8B-B14F-4D97-AF65-F5344CB8AC3E}">
        <p14:creationId xmlns:p14="http://schemas.microsoft.com/office/powerpoint/2010/main" val="1091900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3608" y="188640"/>
            <a:ext cx="6914356" cy="1892876"/>
          </a:xfrm>
          <a:prstGeom prst="rect">
            <a:avLst/>
          </a:prstGeom>
        </p:spPr>
      </p:pic>
      <p:pic>
        <p:nvPicPr>
          <p:cNvPr id="3" name="Picture 2"/>
          <p:cNvPicPr>
            <a:picLocks noChangeAspect="1"/>
          </p:cNvPicPr>
          <p:nvPr/>
        </p:nvPicPr>
        <p:blipFill>
          <a:blip r:embed="rId3"/>
          <a:stretch>
            <a:fillRect/>
          </a:stretch>
        </p:blipFill>
        <p:spPr>
          <a:xfrm>
            <a:off x="5652120" y="2586609"/>
            <a:ext cx="2880320" cy="3291213"/>
          </a:xfrm>
          <a:prstGeom prst="rect">
            <a:avLst/>
          </a:prstGeom>
        </p:spPr>
      </p:pic>
      <p:pic>
        <p:nvPicPr>
          <p:cNvPr id="4" name="Picture 3"/>
          <p:cNvPicPr>
            <a:picLocks noChangeAspect="1"/>
          </p:cNvPicPr>
          <p:nvPr/>
        </p:nvPicPr>
        <p:blipFill>
          <a:blip r:embed="rId4"/>
          <a:stretch>
            <a:fillRect/>
          </a:stretch>
        </p:blipFill>
        <p:spPr>
          <a:xfrm>
            <a:off x="539552" y="1772816"/>
            <a:ext cx="4514850" cy="4610100"/>
          </a:xfrm>
          <a:prstGeom prst="rect">
            <a:avLst/>
          </a:prstGeom>
        </p:spPr>
      </p:pic>
    </p:spTree>
    <p:extLst>
      <p:ext uri="{BB962C8B-B14F-4D97-AF65-F5344CB8AC3E}">
        <p14:creationId xmlns:p14="http://schemas.microsoft.com/office/powerpoint/2010/main" val="2906388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2132856"/>
            <a:ext cx="6984776" cy="1754326"/>
          </a:xfrm>
          <a:prstGeom prst="rect">
            <a:avLst/>
          </a:prstGeom>
          <a:noFill/>
        </p:spPr>
        <p:txBody>
          <a:bodyPr wrap="square" rtlCol="0">
            <a:spAutoFit/>
          </a:bodyPr>
          <a:lstStyle/>
          <a:p>
            <a:r>
              <a:rPr lang="en-GB" sz="5400" u="sng" dirty="0"/>
              <a:t>Deadline date </a:t>
            </a:r>
          </a:p>
          <a:p>
            <a:r>
              <a:rPr lang="en-GB" sz="5400" u="sng" dirty="0"/>
              <a:t>Friday 31</a:t>
            </a:r>
            <a:r>
              <a:rPr lang="en-GB" sz="5400" u="sng" baseline="30000" dirty="0"/>
              <a:t>st</a:t>
            </a:r>
            <a:r>
              <a:rPr lang="en-GB" sz="5400" u="sng" dirty="0"/>
              <a:t> October</a:t>
            </a:r>
          </a:p>
        </p:txBody>
      </p:sp>
    </p:spTree>
    <p:extLst>
      <p:ext uri="{BB962C8B-B14F-4D97-AF65-F5344CB8AC3E}">
        <p14:creationId xmlns:p14="http://schemas.microsoft.com/office/powerpoint/2010/main" val="2380606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9672" y="260648"/>
            <a:ext cx="5688632" cy="769441"/>
          </a:xfrm>
          <a:prstGeom prst="rect">
            <a:avLst/>
          </a:prstGeom>
          <a:noFill/>
        </p:spPr>
        <p:txBody>
          <a:bodyPr wrap="square" rtlCol="0">
            <a:spAutoFit/>
          </a:bodyPr>
          <a:lstStyle/>
          <a:p>
            <a:r>
              <a:rPr lang="en-GB" sz="4400" dirty="0">
                <a:solidFill>
                  <a:srgbClr val="FF0000"/>
                </a:solidFill>
                <a:latin typeface="NTPreCursive" panose="03000400000000000000" pitchFamily="66" charset="0"/>
              </a:rPr>
              <a:t>Laches Wood 2026</a:t>
            </a:r>
          </a:p>
        </p:txBody>
      </p:sp>
      <p:sp>
        <p:nvSpPr>
          <p:cNvPr id="3" name="TextBox 2"/>
          <p:cNvSpPr txBox="1"/>
          <p:nvPr/>
        </p:nvSpPr>
        <p:spPr>
          <a:xfrm>
            <a:off x="395536" y="1030089"/>
            <a:ext cx="8280920" cy="2862322"/>
          </a:xfrm>
          <a:prstGeom prst="rect">
            <a:avLst/>
          </a:prstGeom>
          <a:noFill/>
        </p:spPr>
        <p:txBody>
          <a:bodyPr wrap="square" rtlCol="0">
            <a:spAutoFit/>
          </a:bodyPr>
          <a:lstStyle/>
          <a:p>
            <a:r>
              <a:rPr lang="en-GB" sz="2000" dirty="0">
                <a:latin typeface="NTPreCursive" panose="03000400000000000000" pitchFamily="66" charset="0"/>
              </a:rPr>
              <a:t>The Year 6 residential has been booked for June 2026</a:t>
            </a:r>
          </a:p>
          <a:p>
            <a:endParaRPr lang="en-GB" sz="2000" dirty="0">
              <a:latin typeface="NTPreCursive" panose="03000400000000000000" pitchFamily="66" charset="0"/>
            </a:endParaRPr>
          </a:p>
          <a:p>
            <a:r>
              <a:rPr lang="en-GB" sz="2000" dirty="0">
                <a:latin typeface="NTPreCursive" panose="03000400000000000000" pitchFamily="66" charset="0"/>
              </a:rPr>
              <a:t>We are going back to Laches Wood as we have had a fantastic time the past few years and the children made lasting memories with their friends. </a:t>
            </a:r>
          </a:p>
          <a:p>
            <a:endParaRPr lang="en-GB" sz="2000" dirty="0">
              <a:latin typeface="NTPreCursive" panose="03000400000000000000" pitchFamily="66" charset="0"/>
            </a:endParaRPr>
          </a:p>
          <a:p>
            <a:r>
              <a:rPr lang="en-GB" sz="2000" dirty="0">
                <a:latin typeface="NTPreCursive" panose="03000400000000000000" pitchFamily="66" charset="0"/>
              </a:rPr>
              <a:t>Laches Wood is close to school so we will be there for around 10:30am on the Wednesday and won’t need to leave until 2:00pm on the Friday. This means 3 full days of activities and no travel sickness. </a:t>
            </a:r>
            <a:r>
              <a:rPr lang="en-GB" sz="2000" dirty="0">
                <a:latin typeface="NTPreCursive" panose="03000400000000000000" pitchFamily="66" charset="0"/>
                <a:sym typeface="Wingdings" panose="05000000000000000000" pitchFamily="2" charset="2"/>
              </a:rPr>
              <a:t></a:t>
            </a:r>
            <a:r>
              <a:rPr lang="en-GB" sz="2000" dirty="0">
                <a:latin typeface="NTPreCursive" panose="03000400000000000000" pitchFamily="66" charset="0"/>
              </a:rPr>
              <a:t> </a:t>
            </a:r>
          </a:p>
          <a:p>
            <a:endParaRPr lang="en-GB" sz="2000" dirty="0">
              <a:latin typeface="NTPreCursive" panose="03000400000000000000" pitchFamily="66" charset="0"/>
            </a:endParaRPr>
          </a:p>
        </p:txBody>
      </p:sp>
      <p:pic>
        <p:nvPicPr>
          <p:cNvPr id="4" name="Picture 3"/>
          <p:cNvPicPr>
            <a:picLocks noChangeAspect="1"/>
          </p:cNvPicPr>
          <p:nvPr/>
        </p:nvPicPr>
        <p:blipFill>
          <a:blip r:embed="rId2"/>
          <a:stretch>
            <a:fillRect/>
          </a:stretch>
        </p:blipFill>
        <p:spPr>
          <a:xfrm>
            <a:off x="2123728" y="3909713"/>
            <a:ext cx="4402399" cy="2940174"/>
          </a:xfrm>
          <a:prstGeom prst="rect">
            <a:avLst/>
          </a:prstGeom>
        </p:spPr>
      </p:pic>
    </p:spTree>
    <p:extLst>
      <p:ext uri="{BB962C8B-B14F-4D97-AF65-F5344CB8AC3E}">
        <p14:creationId xmlns:p14="http://schemas.microsoft.com/office/powerpoint/2010/main" val="920375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528" y="874498"/>
            <a:ext cx="7272808" cy="5632311"/>
          </a:xfrm>
          <a:prstGeom prst="rect">
            <a:avLst/>
          </a:prstGeom>
        </p:spPr>
        <p:txBody>
          <a:bodyPr wrap="square">
            <a:spAutoFit/>
          </a:bodyPr>
          <a:lstStyle/>
          <a:p>
            <a:pPr marL="342900" indent="-342900">
              <a:spcBef>
                <a:spcPts val="0"/>
              </a:spcBef>
              <a:spcAft>
                <a:spcPts val="0"/>
              </a:spcAft>
              <a:buFont typeface="Arial" panose="020B0604020202020204" pitchFamily="34" charset="0"/>
              <a:buChar char="•"/>
            </a:pPr>
            <a:r>
              <a:rPr lang="en-GB" sz="2400" dirty="0">
                <a:solidFill>
                  <a:srgbClr val="303B28"/>
                </a:solidFill>
                <a:latin typeface="NTPreCursive" panose="03000400000000000000" pitchFamily="66" charset="0"/>
              </a:rPr>
              <a:t>Mixture of natural beauty and adventure.</a:t>
            </a:r>
          </a:p>
          <a:p>
            <a:pPr>
              <a:spcBef>
                <a:spcPts val="0"/>
              </a:spcBef>
              <a:spcAft>
                <a:spcPts val="0"/>
              </a:spcAft>
            </a:pPr>
            <a:endParaRPr lang="en-GB" sz="2400" dirty="0">
              <a:solidFill>
                <a:srgbClr val="303B28"/>
              </a:solidFill>
              <a:latin typeface="NTPreCursive" panose="03000400000000000000" pitchFamily="66" charset="0"/>
            </a:endParaRPr>
          </a:p>
          <a:p>
            <a:pPr marL="342900" indent="-342900">
              <a:spcBef>
                <a:spcPts val="0"/>
              </a:spcBef>
              <a:spcAft>
                <a:spcPts val="0"/>
              </a:spcAft>
              <a:buFont typeface="Arial" panose="020B0604020202020204" pitchFamily="34" charset="0"/>
              <a:buChar char="•"/>
            </a:pPr>
            <a:r>
              <a:rPr lang="en-GB" sz="2400" dirty="0">
                <a:solidFill>
                  <a:srgbClr val="303B28"/>
                </a:solidFill>
                <a:latin typeface="NTPreCursive" panose="03000400000000000000" pitchFamily="66" charset="0"/>
              </a:rPr>
              <a:t>Modern and comfortable accommodation.</a:t>
            </a:r>
          </a:p>
          <a:p>
            <a:pPr>
              <a:spcBef>
                <a:spcPts val="0"/>
              </a:spcBef>
              <a:spcAft>
                <a:spcPts val="0"/>
              </a:spcAft>
            </a:pPr>
            <a:endParaRPr lang="en-GB" sz="2400" dirty="0">
              <a:solidFill>
                <a:srgbClr val="303B28"/>
              </a:solidFill>
              <a:latin typeface="NTPreCursive" panose="03000400000000000000" pitchFamily="66" charset="0"/>
            </a:endParaRPr>
          </a:p>
          <a:p>
            <a:pPr marL="342900" indent="-342900">
              <a:spcBef>
                <a:spcPts val="0"/>
              </a:spcBef>
              <a:spcAft>
                <a:spcPts val="0"/>
              </a:spcAft>
              <a:buFont typeface="Arial" panose="020B0604020202020204" pitchFamily="34" charset="0"/>
              <a:buChar char="•"/>
            </a:pPr>
            <a:r>
              <a:rPr lang="en-GB" sz="2400" dirty="0">
                <a:solidFill>
                  <a:srgbClr val="303B28"/>
                </a:solidFill>
                <a:latin typeface="NTPreCursive" panose="03000400000000000000" pitchFamily="66" charset="0"/>
              </a:rPr>
              <a:t>Wide range of activities including high ropes, campfires, canoeing, bike trails and indoor climbing.</a:t>
            </a:r>
          </a:p>
          <a:p>
            <a:pPr>
              <a:spcBef>
                <a:spcPts val="0"/>
              </a:spcBef>
              <a:spcAft>
                <a:spcPts val="0"/>
              </a:spcAft>
            </a:pPr>
            <a:endParaRPr lang="en-GB" sz="2400" dirty="0">
              <a:solidFill>
                <a:srgbClr val="303B28"/>
              </a:solidFill>
              <a:latin typeface="NTPreCursive" panose="03000400000000000000" pitchFamily="66" charset="0"/>
            </a:endParaRPr>
          </a:p>
          <a:p>
            <a:pPr marL="342900" indent="-342900">
              <a:spcBef>
                <a:spcPts val="0"/>
              </a:spcBef>
              <a:spcAft>
                <a:spcPts val="0"/>
              </a:spcAft>
              <a:buFont typeface="Arial" panose="020B0604020202020204" pitchFamily="34" charset="0"/>
              <a:buChar char="•"/>
            </a:pPr>
            <a:r>
              <a:rPr lang="en-GB" sz="2400" dirty="0">
                <a:latin typeface="NTPreCursive" panose="03000400000000000000" pitchFamily="66" charset="0"/>
              </a:rPr>
              <a:t> Won awards for providing high quality outdoor education.</a:t>
            </a:r>
          </a:p>
          <a:p>
            <a:pPr>
              <a:spcBef>
                <a:spcPts val="0"/>
              </a:spcBef>
              <a:spcAft>
                <a:spcPts val="0"/>
              </a:spcAft>
            </a:pPr>
            <a:endParaRPr lang="en-GB" sz="2400" dirty="0">
              <a:latin typeface="NTPreCursive" panose="03000400000000000000" pitchFamily="66" charset="0"/>
            </a:endParaRPr>
          </a:p>
          <a:p>
            <a:pPr marL="342900" indent="-342900">
              <a:spcBef>
                <a:spcPts val="0"/>
              </a:spcBef>
              <a:spcAft>
                <a:spcPts val="0"/>
              </a:spcAft>
              <a:buFont typeface="Arial" panose="020B0604020202020204" pitchFamily="34" charset="0"/>
              <a:buChar char="•"/>
            </a:pPr>
            <a:r>
              <a:rPr lang="en-GB" sz="2400" dirty="0">
                <a:effectLst/>
                <a:latin typeface="NTPreCursive" panose="03000400000000000000" pitchFamily="66" charset="0"/>
              </a:rPr>
              <a:t>Encourage pupils to push themselves to try new things and push their limits.</a:t>
            </a:r>
          </a:p>
          <a:p>
            <a:pPr>
              <a:spcBef>
                <a:spcPts val="0"/>
              </a:spcBef>
              <a:spcAft>
                <a:spcPts val="0"/>
              </a:spcAft>
            </a:pPr>
            <a:endParaRPr lang="en-GB" sz="2400" dirty="0">
              <a:effectLst/>
              <a:latin typeface="NTPreCursive" panose="03000400000000000000" pitchFamily="66" charset="0"/>
            </a:endParaRPr>
          </a:p>
          <a:p>
            <a:pPr marL="342900" indent="-342900">
              <a:spcBef>
                <a:spcPts val="0"/>
              </a:spcBef>
              <a:spcAft>
                <a:spcPts val="0"/>
              </a:spcAft>
              <a:buFont typeface="Arial" panose="020B0604020202020204" pitchFamily="34" charset="0"/>
              <a:buChar char="•"/>
            </a:pPr>
            <a:r>
              <a:rPr lang="en-GB" sz="2400" dirty="0">
                <a:latin typeface="NTPreCursive" panose="03000400000000000000" pitchFamily="66" charset="0"/>
              </a:rPr>
              <a:t>Fantastic team who strive to give us the best experience every time.</a:t>
            </a:r>
            <a:endParaRPr lang="en-GB" sz="2400" dirty="0">
              <a:effectLst/>
              <a:latin typeface="NTPreCursive" panose="03000400000000000000" pitchFamily="66" charset="0"/>
            </a:endParaRPr>
          </a:p>
        </p:txBody>
      </p:sp>
      <p:sp>
        <p:nvSpPr>
          <p:cNvPr id="4" name="TextBox 3"/>
          <p:cNvSpPr txBox="1"/>
          <p:nvPr/>
        </p:nvSpPr>
        <p:spPr>
          <a:xfrm>
            <a:off x="1187624" y="332656"/>
            <a:ext cx="7272808" cy="584775"/>
          </a:xfrm>
          <a:prstGeom prst="rect">
            <a:avLst/>
          </a:prstGeom>
          <a:noFill/>
        </p:spPr>
        <p:txBody>
          <a:bodyPr wrap="square" rtlCol="0">
            <a:spAutoFit/>
          </a:bodyPr>
          <a:lstStyle/>
          <a:p>
            <a:r>
              <a:rPr lang="en-GB" sz="3200" dirty="0">
                <a:solidFill>
                  <a:srgbClr val="FF0000"/>
                </a:solidFill>
                <a:latin typeface="NTPreCursive" panose="03000400000000000000" pitchFamily="66" charset="0"/>
              </a:rPr>
              <a:t>So why Laches Wood?</a:t>
            </a:r>
          </a:p>
        </p:txBody>
      </p:sp>
    </p:spTree>
    <p:extLst>
      <p:ext uri="{BB962C8B-B14F-4D97-AF65-F5344CB8AC3E}">
        <p14:creationId xmlns:p14="http://schemas.microsoft.com/office/powerpoint/2010/main" val="2351111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4365104"/>
            <a:ext cx="6007016" cy="1631216"/>
          </a:xfrm>
          <a:prstGeom prst="rect">
            <a:avLst/>
          </a:prstGeom>
        </p:spPr>
        <p:txBody>
          <a:bodyPr wrap="square">
            <a:spAutoFit/>
          </a:bodyPr>
          <a:lstStyle/>
          <a:p>
            <a:r>
              <a:rPr lang="en-GB" sz="2000" dirty="0">
                <a:latin typeface="NTPreCursive" panose="03000400000000000000" pitchFamily="66" charset="0"/>
              </a:rPr>
              <a:t>Activities will be just our school, and Year 6 will be split into groups, each one accompanied by a member of our staff as well as an activity leader. </a:t>
            </a:r>
          </a:p>
          <a:p>
            <a:endParaRPr lang="en-GB" sz="2000" dirty="0">
              <a:latin typeface="NTPreCursive" panose="03000400000000000000" pitchFamily="66" charset="0"/>
            </a:endParaRPr>
          </a:p>
          <a:p>
            <a:r>
              <a:rPr lang="en-GB" sz="2000" dirty="0">
                <a:latin typeface="NTPreCursive" panose="03000400000000000000" pitchFamily="66" charset="0"/>
              </a:rPr>
              <a:t>Free time will be spent as a school.</a:t>
            </a:r>
            <a:endParaRPr lang="en-GB" dirty="0"/>
          </a:p>
        </p:txBody>
      </p:sp>
      <p:pic>
        <p:nvPicPr>
          <p:cNvPr id="2" name="Picture 1">
            <a:extLst>
              <a:ext uri="{FF2B5EF4-FFF2-40B4-BE49-F238E27FC236}">
                <a16:creationId xmlns:a16="http://schemas.microsoft.com/office/drawing/2014/main" id="{DD064C33-88CA-E062-D4EC-1CECCD039D44}"/>
              </a:ext>
            </a:extLst>
          </p:cNvPr>
          <p:cNvPicPr>
            <a:picLocks noChangeAspect="1"/>
          </p:cNvPicPr>
          <p:nvPr/>
        </p:nvPicPr>
        <p:blipFill>
          <a:blip r:embed="rId2"/>
          <a:srcRect t="36351" b="12199"/>
          <a:stretch/>
        </p:blipFill>
        <p:spPr>
          <a:xfrm>
            <a:off x="107504" y="116632"/>
            <a:ext cx="3744416" cy="1926475"/>
          </a:xfrm>
          <a:prstGeom prst="rect">
            <a:avLst/>
          </a:prstGeom>
        </p:spPr>
      </p:pic>
      <p:pic>
        <p:nvPicPr>
          <p:cNvPr id="3" name="Picture 2">
            <a:extLst>
              <a:ext uri="{FF2B5EF4-FFF2-40B4-BE49-F238E27FC236}">
                <a16:creationId xmlns:a16="http://schemas.microsoft.com/office/drawing/2014/main" id="{179CC839-5730-927C-0218-E6475D7BDADF}"/>
              </a:ext>
            </a:extLst>
          </p:cNvPr>
          <p:cNvPicPr>
            <a:picLocks noChangeAspect="1"/>
          </p:cNvPicPr>
          <p:nvPr/>
        </p:nvPicPr>
        <p:blipFill>
          <a:blip r:embed="rId3"/>
          <a:srcRect t="36350" b="15350"/>
          <a:stretch/>
        </p:blipFill>
        <p:spPr>
          <a:xfrm>
            <a:off x="3995936" y="136429"/>
            <a:ext cx="3960440" cy="1912866"/>
          </a:xfrm>
          <a:prstGeom prst="rect">
            <a:avLst/>
          </a:prstGeom>
        </p:spPr>
      </p:pic>
      <p:pic>
        <p:nvPicPr>
          <p:cNvPr id="5" name="Picture 4">
            <a:extLst>
              <a:ext uri="{FF2B5EF4-FFF2-40B4-BE49-F238E27FC236}">
                <a16:creationId xmlns:a16="http://schemas.microsoft.com/office/drawing/2014/main" id="{D5EB3090-9460-77D1-51DD-2EF1CD91BA69}"/>
              </a:ext>
            </a:extLst>
          </p:cNvPr>
          <p:cNvPicPr>
            <a:picLocks noChangeAspect="1"/>
          </p:cNvPicPr>
          <p:nvPr/>
        </p:nvPicPr>
        <p:blipFill>
          <a:blip r:embed="rId4"/>
          <a:srcRect l="5164" t="26757" r="3941" b="15163"/>
          <a:stretch/>
        </p:blipFill>
        <p:spPr>
          <a:xfrm>
            <a:off x="5580112" y="1772816"/>
            <a:ext cx="3240361" cy="2062048"/>
          </a:xfrm>
          <a:prstGeom prst="rect">
            <a:avLst/>
          </a:prstGeom>
        </p:spPr>
      </p:pic>
      <p:pic>
        <p:nvPicPr>
          <p:cNvPr id="8" name="Picture 7">
            <a:extLst>
              <a:ext uri="{FF2B5EF4-FFF2-40B4-BE49-F238E27FC236}">
                <a16:creationId xmlns:a16="http://schemas.microsoft.com/office/drawing/2014/main" id="{F177512C-E811-744E-75CE-6FE284191C97}"/>
              </a:ext>
            </a:extLst>
          </p:cNvPr>
          <p:cNvPicPr>
            <a:picLocks noChangeAspect="1"/>
          </p:cNvPicPr>
          <p:nvPr/>
        </p:nvPicPr>
        <p:blipFill>
          <a:blip r:embed="rId5"/>
          <a:stretch>
            <a:fillRect/>
          </a:stretch>
        </p:blipFill>
        <p:spPr>
          <a:xfrm>
            <a:off x="3361137" y="1777941"/>
            <a:ext cx="2146967" cy="2138168"/>
          </a:xfrm>
          <a:prstGeom prst="rect">
            <a:avLst/>
          </a:prstGeom>
        </p:spPr>
      </p:pic>
      <p:pic>
        <p:nvPicPr>
          <p:cNvPr id="9" name="Picture 8">
            <a:extLst>
              <a:ext uri="{FF2B5EF4-FFF2-40B4-BE49-F238E27FC236}">
                <a16:creationId xmlns:a16="http://schemas.microsoft.com/office/drawing/2014/main" id="{942A1317-EE04-AC99-DFAC-752E821FAE26}"/>
              </a:ext>
            </a:extLst>
          </p:cNvPr>
          <p:cNvPicPr>
            <a:picLocks noChangeAspect="1"/>
          </p:cNvPicPr>
          <p:nvPr/>
        </p:nvPicPr>
        <p:blipFill>
          <a:blip r:embed="rId6"/>
          <a:stretch>
            <a:fillRect/>
          </a:stretch>
        </p:blipFill>
        <p:spPr>
          <a:xfrm>
            <a:off x="896770" y="1772816"/>
            <a:ext cx="2146967" cy="2138168"/>
          </a:xfrm>
          <a:prstGeom prst="rect">
            <a:avLst/>
          </a:prstGeom>
        </p:spPr>
      </p:pic>
    </p:spTree>
    <p:extLst>
      <p:ext uri="{BB962C8B-B14F-4D97-AF65-F5344CB8AC3E}">
        <p14:creationId xmlns:p14="http://schemas.microsoft.com/office/powerpoint/2010/main" val="1471766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548680"/>
            <a:ext cx="8424936" cy="1692771"/>
          </a:xfrm>
          <a:prstGeom prst="rect">
            <a:avLst/>
          </a:prstGeom>
          <a:noFill/>
        </p:spPr>
        <p:txBody>
          <a:bodyPr wrap="square" rtlCol="0">
            <a:spAutoFit/>
          </a:bodyPr>
          <a:lstStyle/>
          <a:p>
            <a:pPr algn="ctr"/>
            <a:r>
              <a:rPr lang="en-GB" sz="4000" dirty="0">
                <a:solidFill>
                  <a:srgbClr val="FF0000"/>
                </a:solidFill>
                <a:latin typeface="NTPreCursive" panose="03000400000000000000" pitchFamily="66" charset="0"/>
              </a:rPr>
              <a:t>An example itinerary</a:t>
            </a:r>
          </a:p>
          <a:p>
            <a:pPr algn="ctr"/>
            <a:r>
              <a:rPr lang="en-GB" sz="3200" dirty="0">
                <a:latin typeface="NTPreCursive" panose="03000400000000000000" pitchFamily="66" charset="0"/>
              </a:rPr>
              <a:t>Children will be split into groups, each group will get the opportunity to do all of the activities.</a:t>
            </a:r>
            <a:endParaRPr lang="en-GB" sz="2400" dirty="0">
              <a:latin typeface="NTPreCursive" panose="03000400000000000000" pitchFamily="66" charset="0"/>
            </a:endParaRPr>
          </a:p>
        </p:txBody>
      </p:sp>
      <p:pic>
        <p:nvPicPr>
          <p:cNvPr id="5" name="Picture 4">
            <a:extLst>
              <a:ext uri="{FF2B5EF4-FFF2-40B4-BE49-F238E27FC236}">
                <a16:creationId xmlns:a16="http://schemas.microsoft.com/office/drawing/2014/main" id="{580FB955-A183-5F29-84C9-D012314DF0E4}"/>
              </a:ext>
            </a:extLst>
          </p:cNvPr>
          <p:cNvPicPr>
            <a:picLocks noChangeAspect="1"/>
          </p:cNvPicPr>
          <p:nvPr/>
        </p:nvPicPr>
        <p:blipFill>
          <a:blip r:embed="rId2"/>
          <a:stretch>
            <a:fillRect/>
          </a:stretch>
        </p:blipFill>
        <p:spPr>
          <a:xfrm>
            <a:off x="0" y="2348880"/>
            <a:ext cx="9144000" cy="4087193"/>
          </a:xfrm>
          <a:prstGeom prst="rect">
            <a:avLst/>
          </a:prstGeom>
        </p:spPr>
      </p:pic>
    </p:spTree>
    <p:extLst>
      <p:ext uri="{BB962C8B-B14F-4D97-AF65-F5344CB8AC3E}">
        <p14:creationId xmlns:p14="http://schemas.microsoft.com/office/powerpoint/2010/main" val="3075782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28" y="104913"/>
            <a:ext cx="4343551" cy="325766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022" y="3456321"/>
            <a:ext cx="4187957" cy="314096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192" y="2063055"/>
            <a:ext cx="3363787" cy="2522840"/>
          </a:xfrm>
          <a:prstGeom prst="rect">
            <a:avLst/>
          </a:prstGeom>
        </p:spPr>
      </p:pic>
      <p:sp>
        <p:nvSpPr>
          <p:cNvPr id="7" name="Rectangle 6"/>
          <p:cNvSpPr/>
          <p:nvPr/>
        </p:nvSpPr>
        <p:spPr>
          <a:xfrm>
            <a:off x="4572000" y="479295"/>
            <a:ext cx="3888432" cy="2862322"/>
          </a:xfrm>
          <a:prstGeom prst="rect">
            <a:avLst/>
          </a:prstGeom>
        </p:spPr>
        <p:txBody>
          <a:bodyPr wrap="square">
            <a:spAutoFit/>
          </a:bodyPr>
          <a:lstStyle/>
          <a:p>
            <a:r>
              <a:rPr lang="en-GB" sz="2000" dirty="0">
                <a:latin typeface="NTPreCursive" panose="03000400000000000000" pitchFamily="66" charset="0"/>
              </a:rPr>
              <a:t>All external doors are alarmed in the dormitories. The dormitories will only have Palmers Year 6 children in them. Main doors require a key code to access. Room sizes vary from rooms of 6 to 16. </a:t>
            </a:r>
          </a:p>
          <a:p>
            <a:r>
              <a:rPr lang="en-GB" sz="2000" dirty="0">
                <a:latin typeface="NTPreCursive" panose="03000400000000000000" pitchFamily="66" charset="0"/>
              </a:rPr>
              <a:t>Girls/boys will sleep separately, as well as having separate shower facilities. </a:t>
            </a:r>
          </a:p>
        </p:txBody>
      </p:sp>
      <p:sp>
        <p:nvSpPr>
          <p:cNvPr id="8" name="Rectangle 7"/>
          <p:cNvSpPr/>
          <p:nvPr/>
        </p:nvSpPr>
        <p:spPr>
          <a:xfrm>
            <a:off x="4522946" y="4842963"/>
            <a:ext cx="3649454" cy="1938992"/>
          </a:xfrm>
          <a:prstGeom prst="rect">
            <a:avLst/>
          </a:prstGeom>
        </p:spPr>
        <p:txBody>
          <a:bodyPr wrap="square">
            <a:spAutoFit/>
          </a:bodyPr>
          <a:lstStyle/>
          <a:p>
            <a:r>
              <a:rPr lang="en-GB" sz="2000" dirty="0">
                <a:latin typeface="NTPreCursive" panose="03000400000000000000" pitchFamily="66" charset="0"/>
              </a:rPr>
              <a:t>The children are required to make their own beds. Duvets and pillows are provided, but the children must have their own single duvet cover, sheet and one pillowcase. </a:t>
            </a:r>
          </a:p>
        </p:txBody>
      </p:sp>
      <p:sp>
        <p:nvSpPr>
          <p:cNvPr id="9" name="Rectangle 8"/>
          <p:cNvSpPr/>
          <p:nvPr/>
        </p:nvSpPr>
        <p:spPr>
          <a:xfrm>
            <a:off x="4551459" y="3572734"/>
            <a:ext cx="2814176" cy="1015663"/>
          </a:xfrm>
          <a:prstGeom prst="rect">
            <a:avLst/>
          </a:prstGeom>
        </p:spPr>
        <p:txBody>
          <a:bodyPr wrap="square">
            <a:spAutoFit/>
          </a:bodyPr>
          <a:lstStyle/>
          <a:p>
            <a:r>
              <a:rPr lang="en-GB" sz="2000" dirty="0">
                <a:latin typeface="NTPreCursive" panose="03000400000000000000" pitchFamily="66" charset="0"/>
              </a:rPr>
              <a:t>All children will have a cleaning responsibility during their stay. </a:t>
            </a:r>
          </a:p>
        </p:txBody>
      </p:sp>
      <p:sp>
        <p:nvSpPr>
          <p:cNvPr id="6" name="TextBox 5"/>
          <p:cNvSpPr txBox="1"/>
          <p:nvPr/>
        </p:nvSpPr>
        <p:spPr>
          <a:xfrm>
            <a:off x="4512669" y="13427"/>
            <a:ext cx="3456384" cy="584775"/>
          </a:xfrm>
          <a:prstGeom prst="rect">
            <a:avLst/>
          </a:prstGeom>
          <a:noFill/>
        </p:spPr>
        <p:txBody>
          <a:bodyPr wrap="square" rtlCol="0">
            <a:spAutoFit/>
          </a:bodyPr>
          <a:lstStyle/>
          <a:p>
            <a:r>
              <a:rPr lang="en-GB" sz="3200" dirty="0">
                <a:solidFill>
                  <a:srgbClr val="FF0000"/>
                </a:solidFill>
                <a:latin typeface="NTPreCursive" panose="03000400000000000000" pitchFamily="66" charset="0"/>
              </a:rPr>
              <a:t>Example bedrooms</a:t>
            </a:r>
          </a:p>
        </p:txBody>
      </p:sp>
    </p:spTree>
    <p:extLst>
      <p:ext uri="{BB962C8B-B14F-4D97-AF65-F5344CB8AC3E}">
        <p14:creationId xmlns:p14="http://schemas.microsoft.com/office/powerpoint/2010/main" val="940253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6216" y="1905875"/>
            <a:ext cx="2526027" cy="1894520"/>
          </a:xfrm>
          <a:prstGeom prst="rect">
            <a:avLst/>
          </a:prstGeom>
        </p:spPr>
      </p:pic>
      <p:sp>
        <p:nvSpPr>
          <p:cNvPr id="2" name="Rectangle 1"/>
          <p:cNvSpPr/>
          <p:nvPr/>
        </p:nvSpPr>
        <p:spPr>
          <a:xfrm>
            <a:off x="971600" y="5345964"/>
            <a:ext cx="5713401" cy="1200329"/>
          </a:xfrm>
          <a:prstGeom prst="rect">
            <a:avLst/>
          </a:prstGeom>
        </p:spPr>
        <p:txBody>
          <a:bodyPr wrap="square">
            <a:spAutoFit/>
          </a:bodyPr>
          <a:lstStyle/>
          <a:p>
            <a:r>
              <a:rPr lang="en-GB" sz="2400" dirty="0">
                <a:latin typeface="NTPreCursive" panose="03000400000000000000" pitchFamily="66" charset="0"/>
              </a:rPr>
              <a:t>Meal choices will be made when we get there, and on each of the following days. Every tap is for drinking water so the children can fill up their water bottle.</a:t>
            </a:r>
          </a:p>
        </p:txBody>
      </p:sp>
      <p:sp>
        <p:nvSpPr>
          <p:cNvPr id="3" name="TextBox 2"/>
          <p:cNvSpPr txBox="1"/>
          <p:nvPr/>
        </p:nvSpPr>
        <p:spPr>
          <a:xfrm>
            <a:off x="2195736" y="94305"/>
            <a:ext cx="5353361" cy="584775"/>
          </a:xfrm>
          <a:prstGeom prst="rect">
            <a:avLst/>
          </a:prstGeom>
          <a:noFill/>
        </p:spPr>
        <p:txBody>
          <a:bodyPr wrap="square" rtlCol="0">
            <a:spAutoFit/>
          </a:bodyPr>
          <a:lstStyle/>
          <a:p>
            <a:r>
              <a:rPr lang="en-GB" sz="3200" dirty="0">
                <a:solidFill>
                  <a:srgbClr val="FF0000"/>
                </a:solidFill>
                <a:latin typeface="NTPreCursive" panose="03000400000000000000" pitchFamily="66" charset="0"/>
              </a:rPr>
              <a:t>What will the children eat? </a:t>
            </a:r>
          </a:p>
        </p:txBody>
      </p:sp>
      <p:pic>
        <p:nvPicPr>
          <p:cNvPr id="6" name="Picture 5">
            <a:extLst>
              <a:ext uri="{FF2B5EF4-FFF2-40B4-BE49-F238E27FC236}">
                <a16:creationId xmlns:a16="http://schemas.microsoft.com/office/drawing/2014/main" id="{87E6DA55-51A0-514B-459D-11C1096B5BED}"/>
              </a:ext>
            </a:extLst>
          </p:cNvPr>
          <p:cNvPicPr>
            <a:picLocks noChangeAspect="1"/>
          </p:cNvPicPr>
          <p:nvPr/>
        </p:nvPicPr>
        <p:blipFill>
          <a:blip r:embed="rId3"/>
          <a:stretch>
            <a:fillRect/>
          </a:stretch>
        </p:blipFill>
        <p:spPr>
          <a:xfrm>
            <a:off x="179512" y="908720"/>
            <a:ext cx="6381347" cy="4063416"/>
          </a:xfrm>
          <a:prstGeom prst="rect">
            <a:avLst/>
          </a:prstGeom>
        </p:spPr>
      </p:pic>
    </p:spTree>
    <p:extLst>
      <p:ext uri="{BB962C8B-B14F-4D97-AF65-F5344CB8AC3E}">
        <p14:creationId xmlns:p14="http://schemas.microsoft.com/office/powerpoint/2010/main" val="2205831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1268760"/>
            <a:ext cx="6768752" cy="5324535"/>
          </a:xfrm>
          <a:prstGeom prst="rect">
            <a:avLst/>
          </a:prstGeom>
        </p:spPr>
        <p:txBody>
          <a:bodyPr wrap="square">
            <a:spAutoFit/>
          </a:bodyPr>
          <a:lstStyle/>
          <a:p>
            <a:pPr algn="just">
              <a:spcAft>
                <a:spcPts val="0"/>
              </a:spcAft>
            </a:pPr>
            <a:r>
              <a:rPr lang="en-GB" sz="2000" dirty="0">
                <a:latin typeface="NTPreCursive" panose="03000400000000000000" pitchFamily="66" charset="0"/>
                <a:ea typeface="Times New Roman" panose="02020603050405020304" pitchFamily="18" charset="0"/>
              </a:rPr>
              <a:t>The total cost of this trip will be around £250, which includes a £60 non-refundable deposit, which should be paid by</a:t>
            </a:r>
            <a:r>
              <a:rPr lang="en-GB" sz="2000" b="1" dirty="0">
                <a:latin typeface="NTPreCursive" panose="03000400000000000000" pitchFamily="66" charset="0"/>
                <a:ea typeface="Times New Roman" panose="02020603050405020304" pitchFamily="18" charset="0"/>
              </a:rPr>
              <a:t> </a:t>
            </a:r>
            <a:r>
              <a:rPr lang="en-GB" sz="2000" b="1" u="sng" dirty="0">
                <a:latin typeface="NTPreCursive" panose="03000400000000000000" pitchFamily="66" charset="0"/>
                <a:ea typeface="Times New Roman" panose="02020603050405020304" pitchFamily="18" charset="0"/>
              </a:rPr>
              <a:t>Friday 7th November </a:t>
            </a:r>
            <a:r>
              <a:rPr lang="en-GB" sz="2000" b="1" dirty="0">
                <a:latin typeface="NTPreCursive" panose="03000400000000000000" pitchFamily="66" charset="0"/>
                <a:ea typeface="Times New Roman" panose="02020603050405020304" pitchFamily="18" charset="0"/>
              </a:rPr>
              <a:t>to secure your child’s place. </a:t>
            </a:r>
            <a:r>
              <a:rPr lang="en-GB" sz="2000" dirty="0">
                <a:latin typeface="NTPreCursive" panose="03000400000000000000" pitchFamily="66" charset="0"/>
                <a:ea typeface="Times New Roman" panose="02020603050405020304" pitchFamily="18" charset="0"/>
              </a:rPr>
              <a:t>We understand this is a slight increase on previous trips with the costs of such places and coaches increasing year on year.</a:t>
            </a:r>
          </a:p>
          <a:p>
            <a:pPr algn="just">
              <a:spcAft>
                <a:spcPts val="0"/>
              </a:spcAft>
            </a:pPr>
            <a:endParaRPr lang="en-GB" sz="2000" dirty="0">
              <a:latin typeface="NTPreCursive" panose="03000400000000000000" pitchFamily="66" charset="0"/>
              <a:ea typeface="Times New Roman" panose="02020603050405020304" pitchFamily="18" charset="0"/>
            </a:endParaRPr>
          </a:p>
          <a:p>
            <a:pPr algn="just">
              <a:spcAft>
                <a:spcPts val="0"/>
              </a:spcAft>
            </a:pPr>
            <a:r>
              <a:rPr lang="en-GB" sz="2000" dirty="0">
                <a:latin typeface="NTPreCursive" panose="03000400000000000000" pitchFamily="66" charset="0"/>
                <a:ea typeface="Times New Roman" panose="02020603050405020304" pitchFamily="18" charset="0"/>
              </a:rPr>
              <a:t>The cost includes: all activities, accommodation and food for the duration of our stay. The remaining balance can be paid in instalments to suit you; weekly, monthly or in a lump sum by </a:t>
            </a:r>
            <a:r>
              <a:rPr lang="en-GB" sz="2000" b="1" u="sng" dirty="0">
                <a:latin typeface="NTPreCursive" panose="03000400000000000000" pitchFamily="66" charset="0"/>
                <a:ea typeface="Times New Roman" panose="02020603050405020304" pitchFamily="18" charset="0"/>
              </a:rPr>
              <a:t>Friday 15</a:t>
            </a:r>
            <a:r>
              <a:rPr lang="en-GB" sz="2000" b="1" u="sng" baseline="30000" dirty="0">
                <a:latin typeface="NTPreCursive" panose="03000400000000000000" pitchFamily="66" charset="0"/>
                <a:ea typeface="Times New Roman" panose="02020603050405020304" pitchFamily="18" charset="0"/>
              </a:rPr>
              <a:t>th</a:t>
            </a:r>
            <a:r>
              <a:rPr lang="en-GB" sz="2000" b="1" u="sng" dirty="0">
                <a:latin typeface="NTPreCursive" panose="03000400000000000000" pitchFamily="66" charset="0"/>
                <a:ea typeface="Times New Roman" panose="02020603050405020304" pitchFamily="18" charset="0"/>
              </a:rPr>
              <a:t> May</a:t>
            </a:r>
            <a:r>
              <a:rPr lang="en-GB" sz="2000" b="1" dirty="0">
                <a:latin typeface="NTPreCursive" panose="03000400000000000000" pitchFamily="66" charset="0"/>
                <a:ea typeface="Times New Roman" panose="02020603050405020304" pitchFamily="18" charset="0"/>
              </a:rPr>
              <a:t>. </a:t>
            </a:r>
            <a:r>
              <a:rPr lang="en-GB" sz="2000" dirty="0">
                <a:latin typeface="NTPreCursive" panose="03000400000000000000" pitchFamily="66" charset="0"/>
                <a:ea typeface="Times New Roman" panose="02020603050405020304" pitchFamily="18" charset="0"/>
              </a:rPr>
              <a:t>At this point we will have to give Laches Wood our final numbers and pay them for the trip.</a:t>
            </a:r>
            <a:endParaRPr lang="en-GB" sz="2000" b="1" dirty="0">
              <a:latin typeface="NTPreCursive" panose="03000400000000000000" pitchFamily="66" charset="0"/>
              <a:ea typeface="Times New Roman" panose="02020603050405020304" pitchFamily="18" charset="0"/>
            </a:endParaRPr>
          </a:p>
          <a:p>
            <a:pPr algn="just">
              <a:spcAft>
                <a:spcPts val="0"/>
              </a:spcAft>
            </a:pPr>
            <a:endParaRPr lang="en-GB" sz="2000" b="1" dirty="0">
              <a:latin typeface="NTPreCursive" panose="03000400000000000000" pitchFamily="66" charset="0"/>
              <a:ea typeface="Times New Roman" panose="02020603050405020304" pitchFamily="18" charset="0"/>
            </a:endParaRPr>
          </a:p>
          <a:p>
            <a:pPr algn="just">
              <a:spcAft>
                <a:spcPts val="0"/>
              </a:spcAft>
            </a:pPr>
            <a:r>
              <a:rPr lang="en-GB" sz="2000" b="1" dirty="0">
                <a:latin typeface="NTPreCursive" panose="03000400000000000000" pitchFamily="66" charset="0"/>
                <a:ea typeface="Times New Roman" panose="02020603050405020304" pitchFamily="18" charset="0"/>
              </a:rPr>
              <a:t>All payments are to be made on Arbor. </a:t>
            </a:r>
          </a:p>
          <a:p>
            <a:pPr algn="just">
              <a:spcAft>
                <a:spcPts val="0"/>
              </a:spcAft>
            </a:pPr>
            <a:endParaRPr lang="en-GB" sz="2000" dirty="0">
              <a:latin typeface="NTPreCursive" panose="03000400000000000000" pitchFamily="66" charset="0"/>
              <a:ea typeface="Times New Roman" panose="02020603050405020304" pitchFamily="18" charset="0"/>
            </a:endParaRPr>
          </a:p>
          <a:p>
            <a:pPr algn="just">
              <a:spcAft>
                <a:spcPts val="0"/>
              </a:spcAft>
            </a:pPr>
            <a:endParaRPr lang="en-GB" sz="2000" b="1" dirty="0">
              <a:latin typeface="NTPreCursive" panose="03000400000000000000" pitchFamily="66" charset="0"/>
              <a:ea typeface="Times New Roman" panose="02020603050405020304" pitchFamily="18" charset="0"/>
            </a:endParaRPr>
          </a:p>
          <a:p>
            <a:pPr algn="just">
              <a:spcAft>
                <a:spcPts val="0"/>
              </a:spcAft>
            </a:pPr>
            <a:endParaRPr lang="en-GB" sz="2000" b="1" dirty="0">
              <a:latin typeface="NTPreCursive" panose="03000400000000000000" pitchFamily="66" charset="0"/>
              <a:ea typeface="Times New Roman" panose="02020603050405020304" pitchFamily="18" charset="0"/>
            </a:endParaRPr>
          </a:p>
          <a:p>
            <a:pPr algn="just">
              <a:spcAft>
                <a:spcPts val="0"/>
              </a:spcAft>
            </a:pPr>
            <a:endParaRPr lang="en-GB" sz="2000" dirty="0">
              <a:latin typeface="NTPreCursive" panose="03000400000000000000" pitchFamily="66" charset="0"/>
              <a:ea typeface="Times New Roman" panose="02020603050405020304" pitchFamily="18" charset="0"/>
            </a:endParaRPr>
          </a:p>
        </p:txBody>
      </p:sp>
      <p:sp>
        <p:nvSpPr>
          <p:cNvPr id="3" name="TextBox 2"/>
          <p:cNvSpPr txBox="1"/>
          <p:nvPr/>
        </p:nvSpPr>
        <p:spPr>
          <a:xfrm>
            <a:off x="1907704" y="332656"/>
            <a:ext cx="5544616" cy="769441"/>
          </a:xfrm>
          <a:prstGeom prst="rect">
            <a:avLst/>
          </a:prstGeom>
          <a:noFill/>
        </p:spPr>
        <p:txBody>
          <a:bodyPr wrap="square" rtlCol="0">
            <a:spAutoFit/>
          </a:bodyPr>
          <a:lstStyle/>
          <a:p>
            <a:r>
              <a:rPr lang="en-GB" sz="4400" dirty="0">
                <a:solidFill>
                  <a:srgbClr val="FF0000"/>
                </a:solidFill>
                <a:latin typeface="NTPreCursive" panose="03000400000000000000" pitchFamily="66" charset="0"/>
              </a:rPr>
              <a:t>How much will it cost?</a:t>
            </a:r>
            <a:r>
              <a:rPr lang="en-GB" dirty="0">
                <a:solidFill>
                  <a:srgbClr val="FF0000"/>
                </a:solidFill>
                <a:latin typeface="NTPreCursive" panose="03000400000000000000" pitchFamily="66" charset="0"/>
              </a:rPr>
              <a:t> </a:t>
            </a:r>
          </a:p>
        </p:txBody>
      </p:sp>
    </p:spTree>
    <p:extLst>
      <p:ext uri="{BB962C8B-B14F-4D97-AF65-F5344CB8AC3E}">
        <p14:creationId xmlns:p14="http://schemas.microsoft.com/office/powerpoint/2010/main" val="3578030419"/>
      </p:ext>
    </p:extLst>
  </p:cSld>
  <p:clrMapOvr>
    <a:masterClrMapping/>
  </p:clrMapOvr>
</p:sld>
</file>

<file path=ppt/theme/theme1.xml><?xml version="1.0" encoding="utf-8"?>
<a:theme xmlns:a="http://schemas.openxmlformats.org/drawingml/2006/main" name="Face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igrationWizIdPermissions xmlns="0f897034-028a-43ad-90e4-1dd02a946b0a" xsi:nil="true"/>
    <MigrationWizIdSecurityGroups xmlns="0f897034-028a-43ad-90e4-1dd02a946b0a" xsi:nil="true"/>
    <MigrationWizId xmlns="0f897034-028a-43ad-90e4-1dd02a946b0a" xsi:nil="true"/>
    <MigrationWizIdPermissionLevels xmlns="0f897034-028a-43ad-90e4-1dd02a946b0a" xsi:nil="true"/>
    <MigrationWizIdDocumentLibraryPermissions xmlns="0f897034-028a-43ad-90e4-1dd02a946b0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24E9AA421F8054FA61924A7730C44D7" ma:contentTypeVersion="19" ma:contentTypeDescription="Create a new document." ma:contentTypeScope="" ma:versionID="7629094f4c0d2dcc1f3f4928dc1d8268">
  <xsd:schema xmlns:xsd="http://www.w3.org/2001/XMLSchema" xmlns:xs="http://www.w3.org/2001/XMLSchema" xmlns:p="http://schemas.microsoft.com/office/2006/metadata/properties" xmlns:ns3="0f897034-028a-43ad-90e4-1dd02a946b0a" xmlns:ns4="0e444492-e391-45cd-b0d3-656004c4f40c" targetNamespace="http://schemas.microsoft.com/office/2006/metadata/properties" ma:root="true" ma:fieldsID="a60bfbc29acbd5eda008c0c6f2c6cb8a" ns3:_="" ns4:_="">
    <xsd:import namespace="0f897034-028a-43ad-90e4-1dd02a946b0a"/>
    <xsd:import namespace="0e444492-e391-45cd-b0d3-656004c4f40c"/>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897034-028a-43ad-90e4-1dd02a946b0a"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AutoTags" ma:index="21" nillable="true" ma:displayName="Tags" ma:internalName="MediaServiceAutoTags"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Location" ma:index="25" nillable="true" ma:displayName="Location" ma:internalName="MediaServiceLocation" ma:readOnly="true">
      <xsd:simpleType>
        <xsd:restriction base="dms:Text"/>
      </xsd:simpleType>
    </xsd:element>
    <xsd:element name="MediaLengthInSeconds" ma:index="2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444492-e391-45cd-b0d3-656004c4f40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EDAACE-2256-4FA9-A2E8-A694170BEE4E}">
  <ds:schemaRefs>
    <ds:schemaRef ds:uri="http://purl.org/dc/elements/1.1/"/>
    <ds:schemaRef ds:uri="http://schemas.openxmlformats.org/package/2006/metadata/core-properties"/>
    <ds:schemaRef ds:uri="http://www.w3.org/XML/1998/namespace"/>
    <ds:schemaRef ds:uri="0e444492-e391-45cd-b0d3-656004c4f40c"/>
    <ds:schemaRef ds:uri="http://purl.org/dc/terms/"/>
    <ds:schemaRef ds:uri="0f897034-028a-43ad-90e4-1dd02a946b0a"/>
    <ds:schemaRef ds:uri="http://schemas.microsoft.com/office/2006/documentManagement/types"/>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C08399B4-65ED-449C-A092-03998F53A9D0}">
  <ds:schemaRefs>
    <ds:schemaRef ds:uri="http://schemas.microsoft.com/sharepoint/v3/contenttype/forms"/>
  </ds:schemaRefs>
</ds:datastoreItem>
</file>

<file path=customXml/itemProps3.xml><?xml version="1.0" encoding="utf-8"?>
<ds:datastoreItem xmlns:ds="http://schemas.openxmlformats.org/officeDocument/2006/customXml" ds:itemID="{60480002-7EC7-4348-8E1A-F599F7194E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897034-028a-43ad-90e4-1dd02a946b0a"/>
    <ds:schemaRef ds:uri="0e444492-e391-45cd-b0d3-656004c4f4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TM02900688[[fn=Facet]]</Template>
  <TotalTime>22838</TotalTime>
  <Words>931</Words>
  <Application>Microsoft Office PowerPoint</Application>
  <PresentationFormat>On-screen Show (4:3)</PresentationFormat>
  <Paragraphs>163</Paragraphs>
  <Slides>29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NTPreCursive</vt:lpstr>
      <vt:lpstr>SassoonPrimaryInfant</vt:lpstr>
      <vt:lpstr>Times New Roman</vt:lpstr>
      <vt:lpstr>Trebuchet MS</vt:lpstr>
      <vt:lpstr>Wingdings 3</vt:lpstr>
      <vt:lpstr>Facet</vt:lpstr>
      <vt:lpstr>Welcome to Year 6 Parent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CONCERO UK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HeatonCooper</dc:creator>
  <cp:lastModifiedBy>Dan Nicholls</cp:lastModifiedBy>
  <cp:revision>43</cp:revision>
  <cp:lastPrinted>2021-09-15T13:18:27Z</cp:lastPrinted>
  <dcterms:created xsi:type="dcterms:W3CDTF">2017-01-16T14:53:30Z</dcterms:created>
  <dcterms:modified xsi:type="dcterms:W3CDTF">2025-09-11T16:10:51Z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0x010100824E9AA421F8054FA61924A7730C44D7</vt:lpwstr>
  </property>
</Properties>
</file>